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0" r:id="rId4"/>
    <p:sldId id="262" r:id="rId5"/>
    <p:sldId id="259" r:id="rId6"/>
    <p:sldId id="284" r:id="rId7"/>
    <p:sldId id="283" r:id="rId8"/>
    <p:sldId id="264" r:id="rId9"/>
    <p:sldId id="278" r:id="rId10"/>
    <p:sldId id="266" r:id="rId11"/>
    <p:sldId id="267" r:id="rId12"/>
    <p:sldId id="285" r:id="rId13"/>
    <p:sldId id="286" r:id="rId14"/>
    <p:sldId id="276" r:id="rId15"/>
    <p:sldId id="287" r:id="rId16"/>
    <p:sldId id="31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10" r:id="rId33"/>
    <p:sldId id="304" r:id="rId34"/>
    <p:sldId id="305" r:id="rId35"/>
    <p:sldId id="306" r:id="rId36"/>
    <p:sldId id="307" r:id="rId37"/>
    <p:sldId id="308" r:id="rId38"/>
    <p:sldId id="30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57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4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LIOT\Desktop\TIPE\temps%20en%20fonction%20de%20profond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LIOT\Desktop\TIPE\temps%20en%20fonction%20de%20profondeu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Logarithme</a:t>
            </a:r>
            <a:r>
              <a:rPr lang="fr-FR" baseline="0" dirty="0"/>
              <a:t> du t</a:t>
            </a:r>
            <a:r>
              <a:rPr lang="fr-FR" dirty="0"/>
              <a:t>emps moyen d'une partie en fonction de la profondeur</a:t>
            </a:r>
          </a:p>
        </c:rich>
      </c:tx>
      <c:layout>
        <c:manualLayout>
          <c:xMode val="edge"/>
          <c:yMode val="edge"/>
          <c:x val="0.12221749368072612"/>
          <c:y val="1.68355636036325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0049249427424636"/>
          <c:y val="0.213018265260875"/>
          <c:w val="0.85894093620020295"/>
          <c:h val="0.49457401178322125"/>
        </c:manualLayout>
      </c:layout>
      <c:scatterChart>
        <c:scatterStyle val="lineMarker"/>
        <c:varyColors val="0"/>
        <c:ser>
          <c:idx val="2"/>
          <c:order val="0"/>
          <c:tx>
            <c:v>Minimax simple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Feuil1!$A$3:$A$9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xVal>
          <c:yVal>
            <c:numRef>
              <c:f>Feuil1!$B$3:$B$9</c:f>
              <c:numCache>
                <c:formatCode>General</c:formatCode>
                <c:ptCount val="7"/>
                <c:pt idx="0">
                  <c:v>-0.62893213772826373</c:v>
                </c:pt>
                <c:pt idx="1">
                  <c:v>-0.16941133131485564</c:v>
                </c:pt>
                <c:pt idx="2">
                  <c:v>0.49485002168009395</c:v>
                </c:pt>
                <c:pt idx="3">
                  <c:v>1.2430132311496778</c:v>
                </c:pt>
                <c:pt idx="4">
                  <c:v>2.006042237959254</c:v>
                </c:pt>
                <c:pt idx="5">
                  <c:v>2.5669616290945121</c:v>
                </c:pt>
                <c:pt idx="6">
                  <c:v>3.3514855438141868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F7-4C4F-ACF2-0F23FAC96833}"/>
            </c:ext>
          </c:extLst>
        </c:ser>
        <c:ser>
          <c:idx val="3"/>
          <c:order val="1"/>
          <c:tx>
            <c:v>Minimax complexe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Feuil1!$A$12:$A$18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xVal>
          <c:yVal>
            <c:numRef>
              <c:f>Feuil1!$B$12:$B$18</c:f>
              <c:numCache>
                <c:formatCode>General</c:formatCode>
                <c:ptCount val="7"/>
                <c:pt idx="0">
                  <c:v>-0.32605800136591218</c:v>
                </c:pt>
                <c:pt idx="1">
                  <c:v>0.50324577146511262</c:v>
                </c:pt>
                <c:pt idx="2">
                  <c:v>0.97582226818029316</c:v>
                </c:pt>
                <c:pt idx="3">
                  <c:v>1.9710809292738434</c:v>
                </c:pt>
                <c:pt idx="4">
                  <c:v>2.5847121958677621</c:v>
                </c:pt>
                <c:pt idx="5">
                  <c:v>3.2873900744514173</c:v>
                </c:pt>
                <c:pt idx="6">
                  <c:v>4.259257708080705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1F7-4C4F-ACF2-0F23FAC96833}"/>
            </c:ext>
          </c:extLst>
        </c:ser>
        <c:ser>
          <c:idx val="0"/>
          <c:order val="2"/>
          <c:tx>
            <c:v>Alpha-Bêta simple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Feuil1!$A$21:$A$28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Feuil1!$B$21:$B$28</c:f>
              <c:numCache>
                <c:formatCode>General</c:formatCode>
                <c:ptCount val="8"/>
                <c:pt idx="0">
                  <c:v>-0.83564714421556274</c:v>
                </c:pt>
                <c:pt idx="1">
                  <c:v>-0.53536144090496707</c:v>
                </c:pt>
                <c:pt idx="2">
                  <c:v>-0.18608557995139649</c:v>
                </c:pt>
                <c:pt idx="3">
                  <c:v>0.14504094003702389</c:v>
                </c:pt>
                <c:pt idx="4">
                  <c:v>0.64502906472114252</c:v>
                </c:pt>
                <c:pt idx="5">
                  <c:v>1.1285769570393023</c:v>
                </c:pt>
                <c:pt idx="6">
                  <c:v>1.7175581709375145</c:v>
                </c:pt>
                <c:pt idx="7">
                  <c:v>2.3193996555963099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1F7-4C4F-ACF2-0F23FAC96833}"/>
            </c:ext>
          </c:extLst>
        </c:ser>
        <c:ser>
          <c:idx val="1"/>
          <c:order val="3"/>
          <c:tx>
            <c:v>Alpha-Bêta complexe</c:v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Feuil1!$A$21:$A$28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Feuil1!$B$32:$B$39</c:f>
              <c:numCache>
                <c:formatCode>General</c:formatCode>
                <c:ptCount val="8"/>
                <c:pt idx="0">
                  <c:v>-0.35326961375257659</c:v>
                </c:pt>
                <c:pt idx="1">
                  <c:v>0.25398379649625802</c:v>
                </c:pt>
                <c:pt idx="2">
                  <c:v>0.55714614231836301</c:v>
                </c:pt>
                <c:pt idx="3">
                  <c:v>1.0097482559485536</c:v>
                </c:pt>
                <c:pt idx="4">
                  <c:v>1.6908662079702208</c:v>
                </c:pt>
                <c:pt idx="5">
                  <c:v>1.9258790893015008</c:v>
                </c:pt>
                <c:pt idx="6">
                  <c:v>2.8397406815397948</c:v>
                </c:pt>
                <c:pt idx="7">
                  <c:v>3.2588263775166233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1F7-4C4F-ACF2-0F23FAC968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565104"/>
        <c:axId val="673560424"/>
      </c:scatterChart>
      <c:valAx>
        <c:axId val="673565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Profondeur de l'algorithme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73560424"/>
        <c:crosses val="autoZero"/>
        <c:crossBetween val="midCat"/>
      </c:valAx>
      <c:valAx>
        <c:axId val="673560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temsp (log(s))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73565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8198233409048856"/>
          <c:y val="0.77216312468060488"/>
          <c:w val="0.56272060975520843"/>
          <c:h val="0.135245055936387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Temps moyen d'une partie en fonction de la profondeur</a:t>
            </a:r>
          </a:p>
        </c:rich>
      </c:tx>
      <c:layout>
        <c:manualLayout>
          <c:xMode val="edge"/>
          <c:yMode val="edge"/>
          <c:x val="0.13341870568091446"/>
          <c:y val="1.53193686531085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7311561814100246"/>
          <c:y val="0.26597207815148161"/>
          <c:w val="0.78525665582679594"/>
          <c:h val="0.30759668352653358"/>
        </c:manualLayout>
      </c:layout>
      <c:lineChart>
        <c:grouping val="standard"/>
        <c:varyColors val="0"/>
        <c:ser>
          <c:idx val="0"/>
          <c:order val="0"/>
          <c:tx>
            <c:v>Minimax et simple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Feuil1!$A$21:$A$28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Feuil1!$C$3:$C$9</c:f>
              <c:numCache>
                <c:formatCode>General</c:formatCode>
                <c:ptCount val="7"/>
                <c:pt idx="0">
                  <c:v>0.23499999999999999</c:v>
                </c:pt>
                <c:pt idx="1">
                  <c:v>0.67700000000000005</c:v>
                </c:pt>
                <c:pt idx="2">
                  <c:v>3.125</c:v>
                </c:pt>
                <c:pt idx="3">
                  <c:v>17.498999999999999</c:v>
                </c:pt>
                <c:pt idx="4">
                  <c:v>101.401</c:v>
                </c:pt>
                <c:pt idx="5">
                  <c:v>368.94499999999999</c:v>
                </c:pt>
                <c:pt idx="6">
                  <c:v>2246.3919999999998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D4-4A90-94E0-7F46FFB2306B}"/>
            </c:ext>
          </c:extLst>
        </c:ser>
        <c:ser>
          <c:idx val="2"/>
          <c:order val="1"/>
          <c:tx>
            <c:v>Minimax et complexe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Feuil1!$A$21:$A$28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Feuil1!$C$12:$C$18</c:f>
              <c:numCache>
                <c:formatCode>General</c:formatCode>
                <c:ptCount val="7"/>
                <c:pt idx="0">
                  <c:v>0.47199999999999998</c:v>
                </c:pt>
                <c:pt idx="1">
                  <c:v>3.1859999999999999</c:v>
                </c:pt>
                <c:pt idx="2">
                  <c:v>9.4585000000000008</c:v>
                </c:pt>
                <c:pt idx="3">
                  <c:v>93.558000000000007</c:v>
                </c:pt>
                <c:pt idx="4">
                  <c:v>384.33699999999999</c:v>
                </c:pt>
                <c:pt idx="5">
                  <c:v>1938.162</c:v>
                </c:pt>
                <c:pt idx="6">
                  <c:v>18165.933000000001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BD4-4A90-94E0-7F46FFB2306B}"/>
            </c:ext>
          </c:extLst>
        </c:ser>
        <c:ser>
          <c:idx val="1"/>
          <c:order val="2"/>
          <c:tx>
            <c:v>Alpha-Bêta et simple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Feuil1!$A$21:$A$28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Feuil1!$C$21:$C$28</c:f>
              <c:numCache>
                <c:formatCode>General</c:formatCode>
                <c:ptCount val="8"/>
                <c:pt idx="0">
                  <c:v>0.14600000000000002</c:v>
                </c:pt>
                <c:pt idx="1">
                  <c:v>0.29149999999999998</c:v>
                </c:pt>
                <c:pt idx="2">
                  <c:v>0.65149999999999997</c:v>
                </c:pt>
                <c:pt idx="3">
                  <c:v>1.3965000000000001</c:v>
                </c:pt>
                <c:pt idx="4">
                  <c:v>4.4160000000000004</c:v>
                </c:pt>
                <c:pt idx="5">
                  <c:v>13.445499999999999</c:v>
                </c:pt>
                <c:pt idx="6">
                  <c:v>52.186500000000002</c:v>
                </c:pt>
                <c:pt idx="7">
                  <c:v>208.64100000000002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BD4-4A90-94E0-7F46FFB2306B}"/>
            </c:ext>
          </c:extLst>
        </c:ser>
        <c:ser>
          <c:idx val="3"/>
          <c:order val="3"/>
          <c:tx>
            <c:v>Alpha-Bêta et complexe</c:v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Feuil1!$A$21:$A$28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Feuil1!$C$32:$C$39</c:f>
              <c:numCache>
                <c:formatCode>General</c:formatCode>
                <c:ptCount val="8"/>
                <c:pt idx="0">
                  <c:v>0.44333333333333336</c:v>
                </c:pt>
                <c:pt idx="1">
                  <c:v>1.7946666666666669</c:v>
                </c:pt>
                <c:pt idx="2">
                  <c:v>3.6069999999999998</c:v>
                </c:pt>
                <c:pt idx="3">
                  <c:v>10.227</c:v>
                </c:pt>
                <c:pt idx="4">
                  <c:v>49.07566666666667</c:v>
                </c:pt>
                <c:pt idx="5">
                  <c:v>84.309999999999988</c:v>
                </c:pt>
                <c:pt idx="6">
                  <c:v>691.41800000000001</c:v>
                </c:pt>
                <c:pt idx="7">
                  <c:v>1814.79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BD4-4A90-94E0-7F46FFB23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1877288"/>
        <c:axId val="571874768"/>
      </c:lineChart>
      <c:catAx>
        <c:axId val="5718772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Profondeur de l'algorithme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71874768"/>
        <c:crosses val="autoZero"/>
        <c:auto val="1"/>
        <c:lblAlgn val="ctr"/>
        <c:lblOffset val="100"/>
        <c:noMultiLvlLbl val="0"/>
      </c:catAx>
      <c:valAx>
        <c:axId val="57187476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Temsp (en 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71877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498855442394972"/>
          <c:y val="0.73428310657243168"/>
          <c:w val="0.63662991006802561"/>
          <c:h val="0.135245055936387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5D22-51CF-4C44-846E-AF85C07C996A}" type="datetimeFigureOut">
              <a:rPr lang="fr-FR" smtClean="0"/>
              <a:t>08/06/2024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4F34B-176F-4AA4-8D94-81CC9C7D44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48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F34B-176F-4AA4-8D94-81CC9C7D44D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685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4F34B-176F-4AA4-8D94-81CC9C7D44D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7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6DF7-D087-4E93-AF24-F7F226E045CE}" type="datetime1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151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8D48-1E44-4721-9EC0-CAA6A22A2257}" type="datetime1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42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88D7-6377-44A1-BD68-2FE3EFB59CF5}" type="datetime1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510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F6DE-6E71-4035-A8AA-CDE47A44B2DF}" type="datetime1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0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3613D-100D-4453-9FCC-9E815A8C5E1E}" type="datetime1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441A-49DA-4389-8CB7-F354199B68BA}" type="datetime1">
              <a:rPr lang="fr-FR" smtClean="0"/>
              <a:t>09/06/2024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0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4B66-9554-40E7-972F-5451CFB86D09}" type="datetime1">
              <a:rPr lang="fr-FR" smtClean="0"/>
              <a:t>09/06/2024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58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26776-EA5E-47D9-A760-8B8690AEFDA9}" type="datetime1">
              <a:rPr lang="fr-FR" smtClean="0"/>
              <a:t>09/06/2024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93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8169-DDD3-409D-8F21-208BA848DE53}" type="datetime1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51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DB232-2C7A-42E9-9FF3-0E653931A91E}" type="datetime1">
              <a:rPr lang="fr-FR" smtClean="0"/>
              <a:t>09/06/2024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64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0643-990D-452B-BE47-45A8C8D10D60}" type="datetime1">
              <a:rPr lang="fr-FR" smtClean="0"/>
              <a:t>09/06/2024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69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9B42F-9AA7-41C1-A0F0-22047D97F378}" type="datetime1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90AD5-D368-433C-99DA-8E4BF6BDB3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67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20700" y="255105"/>
            <a:ext cx="1115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Algorithme d’approche d’un meilleur coup au Puissance 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0D7B7CD-AA09-FC95-4445-4EFF4876BC69}"/>
              </a:ext>
            </a:extLst>
          </p:cNvPr>
          <p:cNvSpPr txBox="1"/>
          <p:nvPr/>
        </p:nvSpPr>
        <p:spPr>
          <a:xfrm>
            <a:off x="520700" y="2085406"/>
            <a:ext cx="94316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cs typeface="Calibri"/>
              </a:rPr>
              <a:t>Problématique : Que doit jouer le premier joueur pour gagner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AA92A8-63A7-29BD-AC50-E4A6D914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</a:t>
            </a:fld>
            <a:endParaRPr lang="fr-FR" dirty="0"/>
          </a:p>
        </p:txBody>
      </p:sp>
      <p:pic>
        <p:nvPicPr>
          <p:cNvPr id="8" name="Picture 4" descr="Puissance 4 — Wikipé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00" y="2992377"/>
            <a:ext cx="3517900" cy="30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052298" y="6041221"/>
            <a:ext cx="223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bg1"/>
                </a:solidFill>
              </a:rPr>
              <a:t>Wikipédia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Caractère coloré, motif, cercle, Symétrie&#10;&#10;Description générée automatiquement">
            <a:extLst>
              <a:ext uri="{FF2B5EF4-FFF2-40B4-BE49-F238E27FC236}">
                <a16:creationId xmlns:a16="http://schemas.microsoft.com/office/drawing/2014/main" id="{74325AB6-6AD2-7B9B-A045-23280D10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73" y="2999190"/>
            <a:ext cx="3560649" cy="30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5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1259" y="287385"/>
            <a:ext cx="9657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 Amélioration de la fonction d’évaluation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53146" y="1282652"/>
            <a:ext cx="802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Notion de menace : l’unité de mesure pour la fonction d’évaluation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53146" y="1785477"/>
            <a:ext cx="481584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 types de menaces</a:t>
            </a:r>
          </a:p>
          <a:p>
            <a:r>
              <a:rPr lang="fr-FR" dirty="0">
                <a:solidFill>
                  <a:schemeClr val="bg1"/>
                </a:solidFill>
              </a:rPr>
              <a:t>Exemples avec des menaces de tailles 3 </a:t>
            </a:r>
            <a:endParaRPr lang="fr-FR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7BFC083-2FC4-C6EB-68FE-697978BA97E3}"/>
              </a:ext>
            </a:extLst>
          </p:cNvPr>
          <p:cNvSpPr txBox="1"/>
          <p:nvPr/>
        </p:nvSpPr>
        <p:spPr>
          <a:xfrm>
            <a:off x="678406" y="2962736"/>
            <a:ext cx="19760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cs typeface="Calibri"/>
              </a:rPr>
              <a:t>Ouverte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84442D-1E93-07FE-9EAB-5DCE27D7B067}"/>
              </a:ext>
            </a:extLst>
          </p:cNvPr>
          <p:cNvSpPr txBox="1"/>
          <p:nvPr/>
        </p:nvSpPr>
        <p:spPr>
          <a:xfrm>
            <a:off x="9501918" y="2962736"/>
            <a:ext cx="19760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cs typeface="Calibri"/>
              </a:rPr>
              <a:t>Fermée 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298269A-13DE-1C62-D5B8-8802D2BB3327}"/>
              </a:ext>
            </a:extLst>
          </p:cNvPr>
          <p:cNvSpPr txBox="1"/>
          <p:nvPr/>
        </p:nvSpPr>
        <p:spPr>
          <a:xfrm>
            <a:off x="5090162" y="2726283"/>
            <a:ext cx="19760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cs typeface="Calibri"/>
              </a:rPr>
              <a:t>Mi-ouverte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BA9C52-054E-0A1E-9DE9-9ADFA2E9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10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502613D-A264-E178-4C19-2DDEAC0B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8" y="3706343"/>
            <a:ext cx="2347112" cy="201562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3A512C5-AC6B-034E-4BC3-FC90D9213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869" y="3706343"/>
            <a:ext cx="2347113" cy="201562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EAA3B83-CA5E-64EF-D950-68275B17D44A}"/>
              </a:ext>
            </a:extLst>
          </p:cNvPr>
          <p:cNvSpPr txBox="1"/>
          <p:nvPr/>
        </p:nvSpPr>
        <p:spPr>
          <a:xfrm>
            <a:off x="3677449" y="3246562"/>
            <a:ext cx="19760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cs typeface="Calibri"/>
              </a:rPr>
              <a:t>Sans trou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7071CB2-EB90-E26E-BCD0-8F284E9EFC15}"/>
              </a:ext>
            </a:extLst>
          </p:cNvPr>
          <p:cNvSpPr txBox="1"/>
          <p:nvPr/>
        </p:nvSpPr>
        <p:spPr>
          <a:xfrm>
            <a:off x="6401593" y="3234903"/>
            <a:ext cx="19760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cs typeface="Calibri"/>
              </a:rPr>
              <a:t>Avec trou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1AE8614-9077-97DA-7AA7-90A02D5B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614" y="3706343"/>
            <a:ext cx="2349706" cy="201785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36D3082-4750-92B7-ABF0-2C5BBE1C2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758" y="3706343"/>
            <a:ext cx="2349706" cy="20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36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C091AE-30CD-DA40-C8DE-F7D1A032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11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397A71A-4B42-2065-3EFB-06BE7624BA7E}"/>
                  </a:ext>
                </a:extLst>
              </p:cNvPr>
              <p:cNvSpPr txBox="1"/>
              <p:nvPr/>
            </p:nvSpPr>
            <p:spPr>
              <a:xfrm>
                <a:off x="823500" y="1303516"/>
                <a:ext cx="9998443" cy="3934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−2,2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+80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+250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+1000000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1300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−2,2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2000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5020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−1,2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+1000000</m:t>
                      </m:r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 algn="ctr"/>
                <a:endParaRPr lang="fr-FR" sz="2800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2800" b="0" dirty="0">
                  <a:solidFill>
                    <a:schemeClr val="bg1"/>
                  </a:solidFill>
                </a:endParaRPr>
              </a:p>
              <a:p>
                <a:pPr algn="ctr"/>
                <a:endParaRPr lang="fr-FR" sz="2800" dirty="0">
                  <a:solidFill>
                    <a:schemeClr val="bg1"/>
                  </a:solidFill>
                </a:endParaRPr>
              </a:p>
              <a:p>
                <a:endParaRPr lang="fr-FR" sz="2800" dirty="0">
                  <a:solidFill>
                    <a:schemeClr val="bg1"/>
                  </a:solidFill>
                </a:endParaRPr>
              </a:p>
              <a:p>
                <a:r>
                  <a:rPr lang="fr-FR" sz="2800" dirty="0">
                    <a:solidFill>
                      <a:schemeClr val="bg1"/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>
                    <a:solidFill>
                      <a:schemeClr val="bg1"/>
                    </a:solidFill>
                  </a:rPr>
                  <a:t>le nombre d’alignement de longueur n (alignement gagnant)</a:t>
                </a:r>
              </a:p>
              <a:p>
                <a:r>
                  <a:rPr lang="fr-FR" sz="2800" dirty="0">
                    <a:solidFill>
                      <a:schemeClr val="bg1"/>
                    </a:solidFill>
                  </a:rPr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8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28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>
                    <a:solidFill>
                      <a:schemeClr val="bg1"/>
                    </a:solidFill>
                  </a:rPr>
                  <a:t>le nombre de menace de longueur k 	| i = 2 ouvertes </a:t>
                </a:r>
              </a:p>
              <a:p>
                <a:r>
                  <a:rPr lang="fr-FR" sz="2800" dirty="0">
                    <a:solidFill>
                      <a:schemeClr val="bg1"/>
                    </a:solidFill>
                  </a:rPr>
                  <a:t>							| i = 1 </a:t>
                </a:r>
                <a:r>
                  <a:rPr lang="fr-FR" sz="2800" dirty="0" err="1">
                    <a:solidFill>
                      <a:schemeClr val="bg1"/>
                    </a:solidFill>
                  </a:rPr>
                  <a:t>mi_ouverte</a:t>
                </a:r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397A71A-4B42-2065-3EFB-06BE7624B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00" y="1303516"/>
                <a:ext cx="9998443" cy="3934731"/>
              </a:xfrm>
              <a:prstGeom prst="rect">
                <a:avLst/>
              </a:prstGeom>
              <a:blipFill>
                <a:blip r:embed="rId2"/>
                <a:stretch>
                  <a:fillRect l="-2134" r="-1098" b="-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3585C598-9639-6EFA-A494-9E6068366BEF}"/>
              </a:ext>
            </a:extLst>
          </p:cNvPr>
          <p:cNvSpPr txBox="1"/>
          <p:nvPr/>
        </p:nvSpPr>
        <p:spPr>
          <a:xfrm>
            <a:off x="493891" y="374198"/>
            <a:ext cx="594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Seconde fonction d’évaluation</a:t>
            </a:r>
          </a:p>
        </p:txBody>
      </p:sp>
    </p:spTree>
    <p:extLst>
      <p:ext uri="{BB962C8B-B14F-4D97-AF65-F5344CB8AC3E}">
        <p14:creationId xmlns:p14="http://schemas.microsoft.com/office/powerpoint/2010/main" val="210245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1051" y="342100"/>
            <a:ext cx="6638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Élagage Alpha-Beta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FB8EC-3346-8B03-EA5B-F7CFD0E186DD}"/>
              </a:ext>
            </a:extLst>
          </p:cNvPr>
          <p:cNvSpPr/>
          <p:nvPr/>
        </p:nvSpPr>
        <p:spPr>
          <a:xfrm>
            <a:off x="5005813" y="1207548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496FAD0-EB94-CE8B-746F-D371C402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320" y="214420"/>
            <a:ext cx="2081992" cy="178822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3F464435-42E8-6C7B-2896-F59E0E794307}"/>
              </a:ext>
            </a:extLst>
          </p:cNvPr>
          <p:cNvSpPr txBox="1"/>
          <p:nvPr/>
        </p:nvSpPr>
        <p:spPr>
          <a:xfrm>
            <a:off x="6263347" y="226082"/>
            <a:ext cx="317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Évaluation de la grille ci-contre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FD84CD-68EC-6B41-A8C6-BF6E0C6E0B21}"/>
              </a:ext>
            </a:extLst>
          </p:cNvPr>
          <p:cNvSpPr/>
          <p:nvPr/>
        </p:nvSpPr>
        <p:spPr>
          <a:xfrm>
            <a:off x="7723956" y="2055221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cs typeface="Calibri"/>
              </a:rPr>
              <a:t>-1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86AFF5-E457-7A9C-0E70-411021B43C8B}"/>
              </a:ext>
            </a:extLst>
          </p:cNvPr>
          <p:cNvSpPr/>
          <p:nvPr/>
        </p:nvSpPr>
        <p:spPr>
          <a:xfrm>
            <a:off x="5005813" y="2665167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60FA5C-0E34-8503-A29E-82D2CD6375EE}"/>
              </a:ext>
            </a:extLst>
          </p:cNvPr>
          <p:cNvSpPr/>
          <p:nvPr/>
        </p:nvSpPr>
        <p:spPr>
          <a:xfrm>
            <a:off x="2534036" y="2069569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9CA456D1-1D6F-9BBE-56EC-5B95FDED69BB}"/>
              </a:ext>
            </a:extLst>
          </p:cNvPr>
          <p:cNvCxnSpPr>
            <a:cxnSpLocks/>
            <a:stCxn id="7" idx="1"/>
            <a:endCxn id="45" idx="0"/>
          </p:cNvCxnSpPr>
          <p:nvPr/>
        </p:nvCxnSpPr>
        <p:spPr>
          <a:xfrm flipH="1">
            <a:off x="2764075" y="1437589"/>
            <a:ext cx="2241739" cy="6319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7131A61-079C-E289-628E-F03CD269333B}"/>
              </a:ext>
            </a:extLst>
          </p:cNvPr>
          <p:cNvCxnSpPr>
            <a:cxnSpLocks/>
            <a:stCxn id="7" idx="3"/>
            <a:endCxn id="43" idx="0"/>
          </p:cNvCxnSpPr>
          <p:nvPr/>
        </p:nvCxnSpPr>
        <p:spPr>
          <a:xfrm>
            <a:off x="5465889" y="1437587"/>
            <a:ext cx="2488105" cy="6176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6CA0141-5414-CBAF-2D3D-DBD5316DF1D5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5235848" y="1667626"/>
            <a:ext cx="0" cy="99754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8367C88-7AA6-D0F9-23BE-6F8629DCA15F}"/>
              </a:ext>
            </a:extLst>
          </p:cNvPr>
          <p:cNvSpPr/>
          <p:nvPr/>
        </p:nvSpPr>
        <p:spPr>
          <a:xfrm>
            <a:off x="1521969" y="3663232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69AE25-04BD-92D6-B162-9488F57235BD}"/>
              </a:ext>
            </a:extLst>
          </p:cNvPr>
          <p:cNvSpPr/>
          <p:nvPr/>
        </p:nvSpPr>
        <p:spPr>
          <a:xfrm>
            <a:off x="3515536" y="3675000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46F4089-F88D-08C6-7724-B06B129DA651}"/>
              </a:ext>
            </a:extLst>
          </p:cNvPr>
          <p:cNvSpPr/>
          <p:nvPr/>
        </p:nvSpPr>
        <p:spPr>
          <a:xfrm>
            <a:off x="8763232" y="3649447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56AE32-6512-A3FF-FC06-E2E89587CD35}"/>
              </a:ext>
            </a:extLst>
          </p:cNvPr>
          <p:cNvSpPr/>
          <p:nvPr/>
        </p:nvSpPr>
        <p:spPr>
          <a:xfrm>
            <a:off x="6742461" y="3649447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dirty="0">
                <a:solidFill>
                  <a:schemeClr val="tx1"/>
                </a:solidFill>
                <a:cs typeface="Calibri"/>
              </a:rPr>
              <a:t>-1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0E068BF-806E-D8EE-16D7-A961A62CC1A4}"/>
              </a:ext>
            </a:extLst>
          </p:cNvPr>
          <p:cNvSpPr/>
          <p:nvPr/>
        </p:nvSpPr>
        <p:spPr>
          <a:xfrm>
            <a:off x="1089349" y="5314785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4DBF75-F51B-B4D0-01A8-3069CA909920}"/>
              </a:ext>
            </a:extLst>
          </p:cNvPr>
          <p:cNvSpPr/>
          <p:nvPr/>
        </p:nvSpPr>
        <p:spPr>
          <a:xfrm>
            <a:off x="1983040" y="5314788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C0058B-ACE0-12D3-8DE0-EEDE104C9128}"/>
              </a:ext>
            </a:extLst>
          </p:cNvPr>
          <p:cNvSpPr/>
          <p:nvPr/>
        </p:nvSpPr>
        <p:spPr>
          <a:xfrm>
            <a:off x="3003764" y="5308608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BE2A9-B4A5-8BB0-EA78-6858B744034D}"/>
              </a:ext>
            </a:extLst>
          </p:cNvPr>
          <p:cNvSpPr/>
          <p:nvPr/>
        </p:nvSpPr>
        <p:spPr>
          <a:xfrm>
            <a:off x="4038581" y="5314789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4E7C8C-29DD-E537-34C5-0F6B597D6752}"/>
              </a:ext>
            </a:extLst>
          </p:cNvPr>
          <p:cNvSpPr/>
          <p:nvPr/>
        </p:nvSpPr>
        <p:spPr>
          <a:xfrm>
            <a:off x="8127671" y="5047280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E56AB7-70B9-BAD6-96C5-10848A06484F}"/>
              </a:ext>
            </a:extLst>
          </p:cNvPr>
          <p:cNvSpPr/>
          <p:nvPr/>
        </p:nvSpPr>
        <p:spPr>
          <a:xfrm>
            <a:off x="9366144" y="5037692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6102D97-B469-E9A5-AC28-210985DD5078}"/>
              </a:ext>
            </a:extLst>
          </p:cNvPr>
          <p:cNvSpPr txBox="1"/>
          <p:nvPr/>
        </p:nvSpPr>
        <p:spPr>
          <a:xfrm>
            <a:off x="6587436" y="1298290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22C5651-113A-8C99-0BA3-E328BC1F8306}"/>
              </a:ext>
            </a:extLst>
          </p:cNvPr>
          <p:cNvSpPr txBox="1"/>
          <p:nvPr/>
        </p:nvSpPr>
        <p:spPr>
          <a:xfrm>
            <a:off x="2965491" y="1392211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C4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A415395C-9834-70BA-2EE3-9E0B16136E25}"/>
              </a:ext>
            </a:extLst>
          </p:cNvPr>
          <p:cNvSpPr txBox="1"/>
          <p:nvPr/>
        </p:nvSpPr>
        <p:spPr>
          <a:xfrm>
            <a:off x="5205106" y="1767560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77DF87F5-6553-C094-6FE3-D72AF88292C3}"/>
              </a:ext>
            </a:extLst>
          </p:cNvPr>
          <p:cNvSpPr txBox="1"/>
          <p:nvPr/>
        </p:nvSpPr>
        <p:spPr>
          <a:xfrm>
            <a:off x="7035641" y="2622590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02762D9-1E9A-0186-BF2D-BC5DAED01B87}"/>
              </a:ext>
            </a:extLst>
          </p:cNvPr>
          <p:cNvCxnSpPr>
            <a:cxnSpLocks/>
            <a:stCxn id="56" idx="2"/>
            <a:endCxn id="75" idx="0"/>
          </p:cNvCxnSpPr>
          <p:nvPr/>
        </p:nvCxnSpPr>
        <p:spPr>
          <a:xfrm flipH="1">
            <a:off x="8357709" y="4109522"/>
            <a:ext cx="635561" cy="93775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70FBAE00-4D91-06DD-CA24-2212A0D49C6A}"/>
              </a:ext>
            </a:extLst>
          </p:cNvPr>
          <p:cNvCxnSpPr>
            <a:cxnSpLocks/>
            <a:stCxn id="43" idx="2"/>
            <a:endCxn id="56" idx="0"/>
          </p:cNvCxnSpPr>
          <p:nvPr/>
        </p:nvCxnSpPr>
        <p:spPr>
          <a:xfrm>
            <a:off x="7953991" y="2515298"/>
            <a:ext cx="1039276" cy="11341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2BAC1BC1-8E11-2EF7-7CA7-08C75C65EFB2}"/>
              </a:ext>
            </a:extLst>
          </p:cNvPr>
          <p:cNvCxnSpPr>
            <a:cxnSpLocks/>
            <a:stCxn id="43" idx="2"/>
            <a:endCxn id="57" idx="0"/>
          </p:cNvCxnSpPr>
          <p:nvPr/>
        </p:nvCxnSpPr>
        <p:spPr>
          <a:xfrm flipH="1">
            <a:off x="6972501" y="2515298"/>
            <a:ext cx="981495" cy="11341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8C25B06C-86E7-DDDC-A858-B261DF6936BE}"/>
              </a:ext>
            </a:extLst>
          </p:cNvPr>
          <p:cNvCxnSpPr>
            <a:cxnSpLocks/>
            <a:stCxn id="55" idx="2"/>
            <a:endCxn id="73" idx="0"/>
          </p:cNvCxnSpPr>
          <p:nvPr/>
        </p:nvCxnSpPr>
        <p:spPr>
          <a:xfrm flipH="1">
            <a:off x="3233802" y="4135074"/>
            <a:ext cx="511773" cy="11735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13C74D6F-0957-50FF-C157-A5C0E1614834}"/>
              </a:ext>
            </a:extLst>
          </p:cNvPr>
          <p:cNvCxnSpPr>
            <a:cxnSpLocks/>
            <a:stCxn id="55" idx="2"/>
            <a:endCxn id="74" idx="0"/>
          </p:cNvCxnSpPr>
          <p:nvPr/>
        </p:nvCxnSpPr>
        <p:spPr>
          <a:xfrm>
            <a:off x="3745575" y="4135075"/>
            <a:ext cx="523045" cy="11797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08D58906-1097-06BE-4F84-2A2EA9B74626}"/>
              </a:ext>
            </a:extLst>
          </p:cNvPr>
          <p:cNvCxnSpPr>
            <a:cxnSpLocks/>
            <a:stCxn id="56" idx="2"/>
            <a:endCxn id="76" idx="0"/>
          </p:cNvCxnSpPr>
          <p:nvPr/>
        </p:nvCxnSpPr>
        <p:spPr>
          <a:xfrm>
            <a:off x="8993272" y="4109520"/>
            <a:ext cx="602913" cy="9281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B3B443E0-7562-AD32-A324-77CBFC045F41}"/>
              </a:ext>
            </a:extLst>
          </p:cNvPr>
          <p:cNvCxnSpPr>
            <a:cxnSpLocks/>
            <a:stCxn id="45" idx="2"/>
            <a:endCxn id="54" idx="0"/>
          </p:cNvCxnSpPr>
          <p:nvPr/>
        </p:nvCxnSpPr>
        <p:spPr>
          <a:xfrm flipH="1">
            <a:off x="1752012" y="2529644"/>
            <a:ext cx="1012065" cy="113358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>
            <a:extLst>
              <a:ext uri="{FF2B5EF4-FFF2-40B4-BE49-F238E27FC236}">
                <a16:creationId xmlns:a16="http://schemas.microsoft.com/office/drawing/2014/main" id="{D4B185C4-31A0-3814-63CE-277492680DD1}"/>
              </a:ext>
            </a:extLst>
          </p:cNvPr>
          <p:cNvCxnSpPr>
            <a:cxnSpLocks/>
            <a:stCxn id="54" idx="2"/>
            <a:endCxn id="72" idx="0"/>
          </p:cNvCxnSpPr>
          <p:nvPr/>
        </p:nvCxnSpPr>
        <p:spPr>
          <a:xfrm>
            <a:off x="1752007" y="4123305"/>
            <a:ext cx="461068" cy="11914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A6E02F3-9873-D72E-8201-A55A9E3702B5}"/>
              </a:ext>
            </a:extLst>
          </p:cNvPr>
          <p:cNvCxnSpPr>
            <a:cxnSpLocks/>
            <a:stCxn id="54" idx="2"/>
            <a:endCxn id="71" idx="0"/>
          </p:cNvCxnSpPr>
          <p:nvPr/>
        </p:nvCxnSpPr>
        <p:spPr>
          <a:xfrm flipH="1">
            <a:off x="1319387" y="4123305"/>
            <a:ext cx="432620" cy="11914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FC4C2205-4341-781B-CEFC-516DC1A81B20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2764071" y="2529644"/>
            <a:ext cx="981500" cy="114535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ZoneTexte 121">
            <a:extLst>
              <a:ext uri="{FF2B5EF4-FFF2-40B4-BE49-F238E27FC236}">
                <a16:creationId xmlns:a16="http://schemas.microsoft.com/office/drawing/2014/main" id="{66E354F1-2A3D-9AD4-2774-D245A4AC1B95}"/>
              </a:ext>
            </a:extLst>
          </p:cNvPr>
          <p:cNvSpPr txBox="1"/>
          <p:nvPr/>
        </p:nvSpPr>
        <p:spPr>
          <a:xfrm>
            <a:off x="8357707" y="2478911"/>
            <a:ext cx="120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7C5EE78E-B756-E419-2AE2-9332075B331B}"/>
              </a:ext>
            </a:extLst>
          </p:cNvPr>
          <p:cNvSpPr txBox="1"/>
          <p:nvPr/>
        </p:nvSpPr>
        <p:spPr>
          <a:xfrm>
            <a:off x="8203604" y="4276154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C4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0942FB5A-FA26-4B50-7694-0BECEA7E866A}"/>
              </a:ext>
            </a:extLst>
          </p:cNvPr>
          <p:cNvSpPr txBox="1"/>
          <p:nvPr/>
        </p:nvSpPr>
        <p:spPr>
          <a:xfrm>
            <a:off x="9223305" y="4161323"/>
            <a:ext cx="120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387FF7E-29D7-DB53-D6F4-00A7BB703016}"/>
              </a:ext>
            </a:extLst>
          </p:cNvPr>
          <p:cNvSpPr txBox="1"/>
          <p:nvPr/>
        </p:nvSpPr>
        <p:spPr>
          <a:xfrm>
            <a:off x="9541971" y="1986278"/>
            <a:ext cx="224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0  1  2  3  4  5  6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268BF44-6242-EFF1-4650-82813339FECC}"/>
              </a:ext>
            </a:extLst>
          </p:cNvPr>
          <p:cNvSpPr txBox="1"/>
          <p:nvPr/>
        </p:nvSpPr>
        <p:spPr>
          <a:xfrm>
            <a:off x="1041255" y="4420654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B9F006A0-3BD7-46D3-AA35-85639FABFA93}"/>
              </a:ext>
            </a:extLst>
          </p:cNvPr>
          <p:cNvSpPr txBox="1"/>
          <p:nvPr/>
        </p:nvSpPr>
        <p:spPr>
          <a:xfrm>
            <a:off x="1169435" y="2418192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2849E7CE-7880-12E9-5B3E-C2CC7F9A95EF}"/>
              </a:ext>
            </a:extLst>
          </p:cNvPr>
          <p:cNvSpPr txBox="1"/>
          <p:nvPr/>
        </p:nvSpPr>
        <p:spPr>
          <a:xfrm>
            <a:off x="1942325" y="4190281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611424D5-E02E-2E95-B0C8-E84C189B2523}"/>
              </a:ext>
            </a:extLst>
          </p:cNvPr>
          <p:cNvSpPr txBox="1"/>
          <p:nvPr/>
        </p:nvSpPr>
        <p:spPr>
          <a:xfrm>
            <a:off x="3098172" y="4537174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C5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B153135-C8F1-F105-4B83-07BD590E8F61}"/>
              </a:ext>
            </a:extLst>
          </p:cNvPr>
          <p:cNvSpPr txBox="1"/>
          <p:nvPr/>
        </p:nvSpPr>
        <p:spPr>
          <a:xfrm>
            <a:off x="3990010" y="4295209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5413ECE1-4C89-6861-4773-B4588CACCF31}"/>
              </a:ext>
            </a:extLst>
          </p:cNvPr>
          <p:cNvSpPr txBox="1"/>
          <p:nvPr/>
        </p:nvSpPr>
        <p:spPr>
          <a:xfrm>
            <a:off x="3330663" y="2682706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pic>
        <p:nvPicPr>
          <p:cNvPr id="183" name="Image 182">
            <a:extLst>
              <a:ext uri="{FF2B5EF4-FFF2-40B4-BE49-F238E27FC236}">
                <a16:creationId xmlns:a16="http://schemas.microsoft.com/office/drawing/2014/main" id="{EA1E5125-AC79-B96A-BA25-BCE3402C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70" y="4194954"/>
            <a:ext cx="1727991" cy="1483943"/>
          </a:xfrm>
          <a:prstGeom prst="rect">
            <a:avLst/>
          </a:prstGeom>
        </p:spPr>
      </p:pic>
      <p:sp>
        <p:nvSpPr>
          <p:cNvPr id="184" name="ZoneTexte 183">
            <a:extLst>
              <a:ext uri="{FF2B5EF4-FFF2-40B4-BE49-F238E27FC236}">
                <a16:creationId xmlns:a16="http://schemas.microsoft.com/office/drawing/2014/main" id="{380943DC-24F2-171B-BAB8-14E8FE90EDF4}"/>
              </a:ext>
            </a:extLst>
          </p:cNvPr>
          <p:cNvSpPr txBox="1"/>
          <p:nvPr/>
        </p:nvSpPr>
        <p:spPr>
          <a:xfrm>
            <a:off x="4704828" y="3147258"/>
            <a:ext cx="109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59C539A4-5597-9CE9-8F63-272C453150EA}"/>
              </a:ext>
            </a:extLst>
          </p:cNvPr>
          <p:cNvSpPr/>
          <p:nvPr/>
        </p:nvSpPr>
        <p:spPr>
          <a:xfrm>
            <a:off x="4399026" y="2499320"/>
            <a:ext cx="1734591" cy="144345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05F574CC-72B5-54C5-B98A-D9E01B1BCE61}"/>
              </a:ext>
            </a:extLst>
          </p:cNvPr>
          <p:cNvSpPr txBox="1"/>
          <p:nvPr/>
        </p:nvSpPr>
        <p:spPr>
          <a:xfrm>
            <a:off x="150005" y="4229987"/>
            <a:ext cx="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MAX</a:t>
            </a:r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53210315-BF1A-EA52-3A4E-B8343E526279}"/>
              </a:ext>
            </a:extLst>
          </p:cNvPr>
          <p:cNvSpPr txBox="1"/>
          <p:nvPr/>
        </p:nvSpPr>
        <p:spPr>
          <a:xfrm>
            <a:off x="160924" y="2821206"/>
            <a:ext cx="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MIN</a:t>
            </a: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98659189-73CA-D24B-86E6-367FB3BDA004}"/>
              </a:ext>
            </a:extLst>
          </p:cNvPr>
          <p:cNvSpPr txBox="1"/>
          <p:nvPr/>
        </p:nvSpPr>
        <p:spPr>
          <a:xfrm>
            <a:off x="187028" y="1475718"/>
            <a:ext cx="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MAX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D54C8FE-0B02-B612-B9BA-40FEFFCA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12</a:t>
            </a:fld>
            <a:endParaRPr lang="fr-FR"/>
          </a:p>
        </p:txBody>
      </p:sp>
      <p:sp>
        <p:nvSpPr>
          <p:cNvPr id="3" name="Signe de multiplication 2">
            <a:extLst>
              <a:ext uri="{FF2B5EF4-FFF2-40B4-BE49-F238E27FC236}">
                <a16:creationId xmlns:a16="http://schemas.microsoft.com/office/drawing/2014/main" id="{6306ADE8-3E93-FC6C-9F1E-AC7BEBB62573}"/>
              </a:ext>
            </a:extLst>
          </p:cNvPr>
          <p:cNvSpPr/>
          <p:nvPr/>
        </p:nvSpPr>
        <p:spPr>
          <a:xfrm rot="20572390">
            <a:off x="1471502" y="4392476"/>
            <a:ext cx="1068497" cy="795018"/>
          </a:xfrm>
          <a:prstGeom prst="mathMultiply">
            <a:avLst>
              <a:gd name="adj1" fmla="val 12251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Signe de multiplication 3">
            <a:extLst>
              <a:ext uri="{FF2B5EF4-FFF2-40B4-BE49-F238E27FC236}">
                <a16:creationId xmlns:a16="http://schemas.microsoft.com/office/drawing/2014/main" id="{17F62255-8918-4B60-7392-D3F1720C6B0B}"/>
              </a:ext>
            </a:extLst>
          </p:cNvPr>
          <p:cNvSpPr/>
          <p:nvPr/>
        </p:nvSpPr>
        <p:spPr>
          <a:xfrm rot="20572390">
            <a:off x="3552774" y="4441361"/>
            <a:ext cx="1068497" cy="795018"/>
          </a:xfrm>
          <a:prstGeom prst="mathMultiply">
            <a:avLst>
              <a:gd name="adj1" fmla="val 12251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Signe de multiplication 4">
            <a:extLst>
              <a:ext uri="{FF2B5EF4-FFF2-40B4-BE49-F238E27FC236}">
                <a16:creationId xmlns:a16="http://schemas.microsoft.com/office/drawing/2014/main" id="{3EE378AD-9525-B5BE-4C36-0434EE9D059B}"/>
              </a:ext>
            </a:extLst>
          </p:cNvPr>
          <p:cNvSpPr/>
          <p:nvPr/>
        </p:nvSpPr>
        <p:spPr>
          <a:xfrm>
            <a:off x="4707220" y="1702679"/>
            <a:ext cx="1068497" cy="795018"/>
          </a:xfrm>
          <a:prstGeom prst="mathMultiply">
            <a:avLst>
              <a:gd name="adj1" fmla="val 12251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Signe de multiplication 5">
            <a:extLst>
              <a:ext uri="{FF2B5EF4-FFF2-40B4-BE49-F238E27FC236}">
                <a16:creationId xmlns:a16="http://schemas.microsoft.com/office/drawing/2014/main" id="{647E0C91-7FE5-4828-E847-CA3A81FEABB7}"/>
              </a:ext>
            </a:extLst>
          </p:cNvPr>
          <p:cNvSpPr/>
          <p:nvPr/>
        </p:nvSpPr>
        <p:spPr>
          <a:xfrm rot="17790263">
            <a:off x="6167892" y="1372103"/>
            <a:ext cx="1068497" cy="795018"/>
          </a:xfrm>
          <a:prstGeom prst="mathMultiply">
            <a:avLst>
              <a:gd name="adj1" fmla="val 12251"/>
            </a:avLst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299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84F9C-1E74-2399-8ED6-CE0C31C2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Complexité en temps de chaque algorithme en fonction de la profondeur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51E973-B50D-8D67-A5DC-3DDD427F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523E6417-F140-4534-7A1E-A1DF2AAF7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096728"/>
              </p:ext>
            </p:extLst>
          </p:nvPr>
        </p:nvGraphicFramePr>
        <p:xfrm>
          <a:off x="6172027" y="2090057"/>
          <a:ext cx="5760738" cy="3702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80C2D5DD-1552-38C8-AEE3-3AE90CCF4E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723658"/>
              </p:ext>
            </p:extLst>
          </p:nvPr>
        </p:nvGraphicFramePr>
        <p:xfrm>
          <a:off x="252393" y="2090057"/>
          <a:ext cx="5597453" cy="3702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186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18013" y="339635"/>
            <a:ext cx="723682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Améliorations à envisager  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A754E25-BA06-75AB-A4A6-3A8B22099ADA}"/>
              </a:ext>
            </a:extLst>
          </p:cNvPr>
          <p:cNvSpPr txBox="1"/>
          <p:nvPr/>
        </p:nvSpPr>
        <p:spPr>
          <a:xfrm>
            <a:off x="515705" y="1768711"/>
            <a:ext cx="6052043" cy="44289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37" indent="-285737">
              <a:buFont typeface="Arial"/>
              <a:buChar char="•"/>
            </a:pPr>
            <a:r>
              <a:rPr lang="fr-FR" dirty="0">
                <a:solidFill>
                  <a:schemeClr val="bg1"/>
                </a:solidFill>
                <a:cs typeface="Calibri"/>
              </a:rPr>
              <a:t>Ne pas prendre en compte des menaces « inutiles »</a:t>
            </a:r>
          </a:p>
          <a:p>
            <a:pPr marL="285737" indent="-285737">
              <a:buFont typeface="Arial"/>
              <a:buChar char="•"/>
            </a:pPr>
            <a:endParaRPr lang="fr-FR" dirty="0">
              <a:solidFill>
                <a:schemeClr val="bg1"/>
              </a:solidFill>
              <a:cs typeface="Calibri"/>
            </a:endParaRPr>
          </a:p>
          <a:p>
            <a:endParaRPr lang="fr-FR" dirty="0">
              <a:solidFill>
                <a:schemeClr val="bg1"/>
              </a:solidFill>
              <a:cs typeface="Calibri"/>
            </a:endParaRPr>
          </a:p>
          <a:p>
            <a:pPr marL="285737" indent="-285737">
              <a:buFont typeface="Arial"/>
              <a:buChar char="•"/>
            </a:pPr>
            <a:endParaRPr lang="fr-FR" dirty="0">
              <a:solidFill>
                <a:schemeClr val="bg1"/>
              </a:solidFill>
              <a:cs typeface="Calibri"/>
            </a:endParaRPr>
          </a:p>
          <a:p>
            <a:pPr marL="285737" indent="-285737">
              <a:buFont typeface="Arial"/>
              <a:buChar char="•"/>
            </a:pPr>
            <a:r>
              <a:rPr lang="fr-FR" dirty="0">
                <a:solidFill>
                  <a:schemeClr val="bg1"/>
                </a:solidFill>
                <a:cs typeface="Calibri"/>
              </a:rPr>
              <a:t>Résoudre le problème de complexité différentes pour des situations symétriques causé par l’implémentation :  </a:t>
            </a:r>
          </a:p>
          <a:p>
            <a:pPr marL="285737" indent="-285737">
              <a:buFont typeface="Arial"/>
              <a:buChar char="•"/>
            </a:pPr>
            <a:endParaRPr lang="fr-FR" sz="1200" dirty="0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fr-FR" sz="1600" dirty="0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742913" lvl="1" indent="-285737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endParaRPr lang="fr-FR" sz="2400" dirty="0">
              <a:solidFill>
                <a:srgbClr val="000000"/>
              </a:solidFill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fr-FR" sz="1600" dirty="0">
              <a:solidFill>
                <a:schemeClr val="bg1"/>
              </a:solidFill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742913" lvl="1" indent="-285737">
              <a:lnSpc>
                <a:spcPct val="90000"/>
              </a:lnSpc>
              <a:spcBef>
                <a:spcPts val="500"/>
              </a:spcBef>
              <a:buFont typeface="Courier New,monospace"/>
              <a:buChar char="o"/>
            </a:pPr>
            <a:endParaRPr lang="fr-FR" sz="2400" dirty="0">
              <a:solidFill>
                <a:srgbClr val="000000"/>
              </a:solidFill>
              <a:cs typeface="Calibri"/>
            </a:endParaRPr>
          </a:p>
          <a:p>
            <a:pPr marL="285737" indent="-285737">
              <a:buFont typeface="Arial"/>
              <a:buChar char="•"/>
            </a:pPr>
            <a:endParaRPr lang="fr-FR" dirty="0">
              <a:solidFill>
                <a:schemeClr val="bg1"/>
              </a:solidFill>
              <a:cs typeface="Calibri"/>
            </a:endParaRPr>
          </a:p>
          <a:p>
            <a:pPr marL="285737" indent="-285737">
              <a:buFont typeface="Arial"/>
              <a:buChar char="•"/>
            </a:pPr>
            <a:endParaRPr lang="fr-FR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C3CD0A1-E53D-1281-DBAA-0B361623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007B68-E8D5-1FC1-546B-2B498D5C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223" y="339635"/>
            <a:ext cx="3429053" cy="29452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0C6A06D-2A4B-23A1-EBEC-EE500C82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21" y="3650732"/>
            <a:ext cx="2888002" cy="24773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58430EF-3228-8B37-E2D5-C0679911F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690" y="3650731"/>
            <a:ext cx="2893019" cy="247738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A4D440B-F92C-86CE-20CD-1F3C434447C0}"/>
              </a:ext>
            </a:extLst>
          </p:cNvPr>
          <p:cNvSpPr txBox="1"/>
          <p:nvPr/>
        </p:nvSpPr>
        <p:spPr>
          <a:xfrm>
            <a:off x="5632713" y="6272475"/>
            <a:ext cx="215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Coupe </a:t>
            </a:r>
            <a:r>
              <a:rPr lang="el-GR" dirty="0">
                <a:solidFill>
                  <a:schemeClr val="bg1"/>
                </a:solidFill>
              </a:rPr>
              <a:t>α</a:t>
            </a:r>
            <a:r>
              <a:rPr lang="fr-FR" dirty="0">
                <a:solidFill>
                  <a:schemeClr val="bg1"/>
                </a:solidFill>
              </a:rPr>
              <a:t>-</a:t>
            </a:r>
            <a:r>
              <a:rPr lang="el-GR" dirty="0">
                <a:solidFill>
                  <a:schemeClr val="bg1"/>
                </a:solidFill>
              </a:rPr>
              <a:t>β </a:t>
            </a:r>
            <a:r>
              <a:rPr lang="fr-FR" dirty="0">
                <a:solidFill>
                  <a:schemeClr val="bg1"/>
                </a:solidFill>
              </a:rPr>
              <a:t>tôt &lt;1s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D10D148-8702-305C-3739-C18B7A873402}"/>
              </a:ext>
            </a:extLst>
          </p:cNvPr>
          <p:cNvSpPr txBox="1"/>
          <p:nvPr/>
        </p:nvSpPr>
        <p:spPr>
          <a:xfrm>
            <a:off x="8497680" y="6309329"/>
            <a:ext cx="293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Coupe </a:t>
            </a:r>
            <a:r>
              <a:rPr lang="el-GR" dirty="0">
                <a:solidFill>
                  <a:schemeClr val="bg1"/>
                </a:solidFill>
              </a:rPr>
              <a:t>α</a:t>
            </a:r>
            <a:r>
              <a:rPr lang="fr-FR" dirty="0">
                <a:solidFill>
                  <a:schemeClr val="bg1"/>
                </a:solidFill>
              </a:rPr>
              <a:t>-</a:t>
            </a:r>
            <a:r>
              <a:rPr lang="el-GR" dirty="0">
                <a:solidFill>
                  <a:schemeClr val="bg1"/>
                </a:solidFill>
              </a:rPr>
              <a:t>β </a:t>
            </a:r>
            <a:r>
              <a:rPr lang="fr-FR" dirty="0">
                <a:solidFill>
                  <a:schemeClr val="bg1"/>
                </a:solidFill>
              </a:rPr>
              <a:t>tard ~2min30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6CF58D0-334C-A58A-32D1-AEEBEF4FD501}"/>
              </a:ext>
            </a:extLst>
          </p:cNvPr>
          <p:cNvSpPr txBox="1"/>
          <p:nvPr/>
        </p:nvSpPr>
        <p:spPr>
          <a:xfrm>
            <a:off x="3192756" y="627247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En profondeur 8</a:t>
            </a:r>
          </a:p>
        </p:txBody>
      </p:sp>
    </p:spTree>
    <p:extLst>
      <p:ext uri="{BB962C8B-B14F-4D97-AF65-F5344CB8AC3E}">
        <p14:creationId xmlns:p14="http://schemas.microsoft.com/office/powerpoint/2010/main" val="202476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E88AE-2A6B-B6A3-EF22-B1599C27C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77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9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6C19C8-F41F-9098-14DC-4BECF709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166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712C4-FF54-53FB-3A3C-93E887ED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Annexe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9181AF-EBE0-1A95-62A4-9D479F60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Constituée :</a:t>
            </a:r>
          </a:p>
          <a:p>
            <a:r>
              <a:rPr lang="fr-FR" dirty="0">
                <a:solidFill>
                  <a:schemeClr val="bg1"/>
                </a:solidFill>
              </a:rPr>
              <a:t>Premiers fichiers python (programme principal)</a:t>
            </a:r>
          </a:p>
          <a:p>
            <a:r>
              <a:rPr lang="fr-FR" dirty="0">
                <a:solidFill>
                  <a:schemeClr val="bg1"/>
                </a:solidFill>
              </a:rPr>
              <a:t>Seconds fichiers python (programme </a:t>
            </a:r>
            <a:r>
              <a:rPr lang="fr-FR" dirty="0" err="1">
                <a:solidFill>
                  <a:schemeClr val="bg1"/>
                </a:solidFill>
              </a:rPr>
              <a:t>Tkinter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FC4737-F91B-58DF-4026-AC223A88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68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17</a:t>
            </a:fld>
            <a:endParaRPr lang="fr-FR"/>
          </a:p>
        </p:txBody>
      </p:sp>
      <p:pic>
        <p:nvPicPr>
          <p:cNvPr id="12" name="Image 11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C848B403-15EF-52AD-443A-511CF7C9C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1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18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B0F38351-B329-615A-7BB6-C757928B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49C07778-16D8-2FDA-B148-EBBBA831B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591683-F9FF-B440-45ED-200F79E0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65248" y="1775767"/>
            <a:ext cx="10588551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31" indent="-400031">
              <a:lnSpc>
                <a:spcPct val="200000"/>
              </a:lnSpc>
              <a:buFont typeface="+mj-lt"/>
              <a:buAutoNum type="romanUcPeriod"/>
            </a:pPr>
            <a:r>
              <a:rPr lang="fr-FR" sz="2800" dirty="0">
                <a:solidFill>
                  <a:schemeClr val="bg1"/>
                </a:solidFill>
              </a:rPr>
              <a:t>Introduction</a:t>
            </a:r>
          </a:p>
          <a:p>
            <a:pPr marL="400031" indent="-400031">
              <a:lnSpc>
                <a:spcPct val="200000"/>
              </a:lnSpc>
              <a:buFont typeface="+mj-lt"/>
              <a:buAutoNum type="romanUcPeriod"/>
            </a:pPr>
            <a:r>
              <a:rPr lang="fr-FR" sz="2800" dirty="0">
                <a:solidFill>
                  <a:schemeClr val="bg1"/>
                </a:solidFill>
              </a:rPr>
              <a:t>Première version et premiers tests (</a:t>
            </a:r>
            <a:r>
              <a:rPr lang="fr-FR" sz="2800" dirty="0" err="1">
                <a:solidFill>
                  <a:schemeClr val="bg1"/>
                </a:solidFill>
              </a:rPr>
              <a:t>Minmax</a:t>
            </a:r>
            <a:r>
              <a:rPr lang="fr-FR" sz="2800" dirty="0">
                <a:solidFill>
                  <a:schemeClr val="bg1"/>
                </a:solidFill>
              </a:rPr>
              <a:t>)</a:t>
            </a:r>
          </a:p>
          <a:p>
            <a:pPr marL="400031" indent="-400031">
              <a:lnSpc>
                <a:spcPct val="200000"/>
              </a:lnSpc>
              <a:buFont typeface="+mj-lt"/>
              <a:buAutoNum type="romanUcPeriod"/>
            </a:pPr>
            <a:r>
              <a:rPr lang="fr-FR" sz="2800" dirty="0">
                <a:solidFill>
                  <a:schemeClr val="bg1"/>
                </a:solidFill>
              </a:rPr>
              <a:t>Seconde version et seconds tests (Alpha-Bêta)</a:t>
            </a:r>
          </a:p>
          <a:p>
            <a:pPr marL="400031" indent="-400031">
              <a:lnSpc>
                <a:spcPct val="200000"/>
              </a:lnSpc>
              <a:buFont typeface="+mj-lt"/>
              <a:buAutoNum type="romanUcPeriod"/>
            </a:pPr>
            <a:r>
              <a:rPr lang="fr-FR" sz="2800" dirty="0">
                <a:solidFill>
                  <a:schemeClr val="bg1"/>
                </a:solidFill>
              </a:rPr>
              <a:t>Améliorations envisageables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0C2047-EAA3-630C-A175-1D74E0DF1CE0}"/>
              </a:ext>
            </a:extLst>
          </p:cNvPr>
          <p:cNvSpPr txBox="1"/>
          <p:nvPr/>
        </p:nvSpPr>
        <p:spPr>
          <a:xfrm>
            <a:off x="1243714" y="528800"/>
            <a:ext cx="2030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Plan </a:t>
            </a:r>
          </a:p>
        </p:txBody>
      </p:sp>
    </p:spTree>
    <p:extLst>
      <p:ext uri="{BB962C8B-B14F-4D97-AF65-F5344CB8AC3E}">
        <p14:creationId xmlns:p14="http://schemas.microsoft.com/office/powerpoint/2010/main" val="351157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20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A4169D06-A7C8-6DA1-510C-F039E681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1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21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3E5FA06A-171E-DCB7-9B6F-EE116BB6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1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22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AE7C3D51-D230-B695-9440-CFC0A6AAC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4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23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01084218-4254-9659-304D-38BE5F1B2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06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24</a:t>
            </a:fld>
            <a:endParaRPr lang="fr-FR"/>
          </a:p>
        </p:txBody>
      </p:sp>
      <p:pic>
        <p:nvPicPr>
          <p:cNvPr id="3" name="Image 2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BDD9F8C8-E153-F2C6-72DA-81FCD6D82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4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25</a:t>
            </a:fld>
            <a:endParaRPr lang="fr-FR"/>
          </a:p>
        </p:txBody>
      </p:sp>
      <p:pic>
        <p:nvPicPr>
          <p:cNvPr id="3" name="Image 2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C3C22740-01A8-49C6-3F91-44F83A1B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4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26</a:t>
            </a:fld>
            <a:endParaRPr lang="fr-FR"/>
          </a:p>
        </p:txBody>
      </p:sp>
      <p:pic>
        <p:nvPicPr>
          <p:cNvPr id="3" name="Image 2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1DA25372-CDE9-48A4-E1BE-ACB409686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90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27</a:t>
            </a:fld>
            <a:endParaRPr lang="fr-FR"/>
          </a:p>
        </p:txBody>
      </p:sp>
      <p:pic>
        <p:nvPicPr>
          <p:cNvPr id="3" name="Image 2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CE236005-E54B-491B-603D-0A8E3259C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16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28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1D04064C-CEA8-09A9-E970-4AE432B08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5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29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884416EB-515E-3873-5E45-081939B2A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40242" y="203618"/>
            <a:ext cx="709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Implémentation python</a:t>
            </a:r>
          </a:p>
        </p:txBody>
      </p:sp>
      <p:pic>
        <p:nvPicPr>
          <p:cNvPr id="3" name="Image 2" descr="Une image contenant texte, nombre, Parallèle, diagramme&#10;&#10;Description générée automatiquement">
            <a:extLst>
              <a:ext uri="{FF2B5EF4-FFF2-40B4-BE49-F238E27FC236}">
                <a16:creationId xmlns:a16="http://schemas.microsoft.com/office/drawing/2014/main" id="{4F92844B-C029-F5B5-60F0-0E222E3B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19" y="943403"/>
            <a:ext cx="8458389" cy="561854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93329F-9A5C-B7F4-09DA-1F5D6F40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36FDD9D-069C-CAF0-E354-65282264EDDC}"/>
              </a:ext>
            </a:extLst>
          </p:cNvPr>
          <p:cNvSpPr txBox="1"/>
          <p:nvPr/>
        </p:nvSpPr>
        <p:spPr>
          <a:xfrm>
            <a:off x="372142" y="3083442"/>
            <a:ext cx="2101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Diagramme des Classes </a:t>
            </a:r>
          </a:p>
        </p:txBody>
      </p:sp>
    </p:spTree>
    <p:extLst>
      <p:ext uri="{BB962C8B-B14F-4D97-AF65-F5344CB8AC3E}">
        <p14:creationId xmlns:p14="http://schemas.microsoft.com/office/powerpoint/2010/main" val="11181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30</a:t>
            </a:fld>
            <a:endParaRPr lang="fr-FR"/>
          </a:p>
        </p:txBody>
      </p:sp>
      <p:pic>
        <p:nvPicPr>
          <p:cNvPr id="3" name="Image 2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09D07FC6-2765-52F9-B29E-34D80BF2C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6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31</a:t>
            </a:fld>
            <a:endParaRPr lang="fr-FR"/>
          </a:p>
        </p:txBody>
      </p:sp>
      <p:pic>
        <p:nvPicPr>
          <p:cNvPr id="3" name="Image 2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C5B18123-8ED7-6CB3-164D-363775057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9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E7394D-B2DE-3EF4-3828-A57A1020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Seconds Programme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F960C2-90ED-CDD8-21E3-B807D8805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L’affichage </a:t>
            </a:r>
            <a:r>
              <a:rPr lang="fr-FR" dirty="0" err="1">
                <a:solidFill>
                  <a:schemeClr val="bg1"/>
                </a:solidFill>
              </a:rPr>
              <a:t>Tkinter</a:t>
            </a:r>
            <a:r>
              <a:rPr lang="fr-FR" dirty="0">
                <a:solidFill>
                  <a:schemeClr val="bg1"/>
                </a:solidFill>
              </a:rPr>
              <a:t> permet de gagner en aisance et en fluidité sur le travail et a permis notamment d’échanger les avancées du travail avec mes camarades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8E894D-0ABE-3CC5-349E-EF351CCF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348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33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5778A280-248A-1CEF-7B19-2D3C1F4E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34</a:t>
            </a:fld>
            <a:endParaRPr lang="fr-FR"/>
          </a:p>
        </p:txBody>
      </p:sp>
      <p:pic>
        <p:nvPicPr>
          <p:cNvPr id="3" name="Image 2" descr="Une image contenant texte, capture d’écran, logiciel, nombre&#10;&#10;Description générée automatiquement">
            <a:extLst>
              <a:ext uri="{FF2B5EF4-FFF2-40B4-BE49-F238E27FC236}">
                <a16:creationId xmlns:a16="http://schemas.microsoft.com/office/drawing/2014/main" id="{4F8FAC11-522D-BBF1-0333-8155786BE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59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35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7D7FFAC3-C85E-0910-F0E8-FA985F734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96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36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0D13C555-260E-689D-9F9A-25562B2EA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84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37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B5FFBAAD-CB4E-06A5-3C29-14A53EE1F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3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B275CF-5D40-B203-FEE5-B32030CC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38</a:t>
            </a:fld>
            <a:endParaRPr lang="fr-FR"/>
          </a:p>
        </p:txBody>
      </p:sp>
      <p:pic>
        <p:nvPicPr>
          <p:cNvPr id="3" name="Image 2" descr="Une image contenant texte, capture d’écran, logiciel, affichage&#10;&#10;Description générée automatiquement">
            <a:extLst>
              <a:ext uri="{FF2B5EF4-FFF2-40B4-BE49-F238E27FC236}">
                <a16:creationId xmlns:a16="http://schemas.microsoft.com/office/drawing/2014/main" id="{65E2CA29-0425-C529-3CD7-84DA543A3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FA707BC-F85F-4C03-D8A6-08775A5B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09" y="67961"/>
            <a:ext cx="9410623" cy="670498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3F58C0-2873-C80A-E8F4-80516490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89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44500" y="279402"/>
            <a:ext cx="4924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Fonction d’évaluation      </a:t>
            </a:r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1803400" y="2087280"/>
            <a:ext cx="8610600" cy="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6083300" y="1833280"/>
            <a:ext cx="0" cy="5334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5892802" y="1360860"/>
            <a:ext cx="342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>
                <a:solidFill>
                  <a:schemeClr val="bg1"/>
                </a:solidFill>
              </a:rPr>
              <a:t>0</a:t>
            </a:r>
            <a:r>
              <a:rPr lang="fr-FR" sz="2800" dirty="0">
                <a:solidFill>
                  <a:schemeClr val="bg1"/>
                </a:solidFill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899651" y="2366680"/>
            <a:ext cx="13843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Joueur 1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11251" y="2366680"/>
            <a:ext cx="13843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Joueur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10096505" y="1385893"/>
                <a:ext cx="635001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∞</m:t>
                      </m:r>
                    </m:oMath>
                  </m:oMathPara>
                </a14:m>
                <a:endParaRPr lang="fr-FR" sz="3000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5" y="1385893"/>
                <a:ext cx="635001" cy="461665"/>
              </a:xfrm>
              <a:prstGeom prst="rect">
                <a:avLst/>
              </a:prstGeom>
              <a:blipFill>
                <a:blip r:embed="rId2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1244602" y="1385892"/>
                <a:ext cx="635001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∞</m:t>
                      </m:r>
                    </m:oMath>
                  </m:oMathPara>
                </a14:m>
                <a:endParaRPr lang="fr-FR" sz="3000" dirty="0"/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2" y="1385892"/>
                <a:ext cx="635001" cy="461665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285013" y="3340842"/>
            <a:ext cx="3570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Premier exemple de fonction d’évaluation simple :</a:t>
            </a:r>
          </a:p>
        </p:txBody>
      </p:sp>
      <p:cxnSp>
        <p:nvCxnSpPr>
          <p:cNvPr id="1025" name="Connecteur droit 1024"/>
          <p:cNvCxnSpPr>
            <a:cxnSpLocks/>
          </p:cNvCxnSpPr>
          <p:nvPr/>
        </p:nvCxnSpPr>
        <p:spPr>
          <a:xfrm flipV="1">
            <a:off x="5146162" y="3915411"/>
            <a:ext cx="4950341" cy="80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Connecteur droit 1030"/>
          <p:cNvCxnSpPr/>
          <p:nvPr/>
        </p:nvCxnSpPr>
        <p:spPr>
          <a:xfrm>
            <a:off x="7687297" y="3727426"/>
            <a:ext cx="0" cy="3744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ZoneTexte 1031"/>
          <p:cNvSpPr txBox="1"/>
          <p:nvPr/>
        </p:nvSpPr>
        <p:spPr>
          <a:xfrm>
            <a:off x="7521838" y="3016541"/>
            <a:ext cx="3309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0</a:t>
            </a:r>
            <a:endParaRPr lang="fr-FR" sz="24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43" name="Connecteur droit 42"/>
          <p:cNvCxnSpPr>
            <a:cxnSpLocks/>
          </p:cNvCxnSpPr>
          <p:nvPr/>
        </p:nvCxnSpPr>
        <p:spPr>
          <a:xfrm>
            <a:off x="10102700" y="3811762"/>
            <a:ext cx="0" cy="2050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>
            <a:off x="5134748" y="3821699"/>
            <a:ext cx="1" cy="1828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9899654" y="3201239"/>
            <a:ext cx="3263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</a:t>
            </a:r>
            <a:endParaRPr lang="fr-FR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4900954" y="3198172"/>
            <a:ext cx="46758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-1</a:t>
            </a:r>
            <a:endParaRPr lang="fr-FR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0139449-5C25-E635-CC84-4F460A95C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392" y="4481759"/>
            <a:ext cx="2293219" cy="196685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DD58387-08D5-5DBB-6D1C-57006FADC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45" y="4481759"/>
            <a:ext cx="2293219" cy="196747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BDD168-1018-43A6-47BA-F530DFC65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193" y="4481759"/>
            <a:ext cx="2290327" cy="19668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43AA8E8-A380-5FC4-0AC7-5C640E3F566B}"/>
                  </a:ext>
                </a:extLst>
              </p:cNvPr>
              <p:cNvSpPr txBox="1"/>
              <p:nvPr/>
            </p:nvSpPr>
            <p:spPr>
              <a:xfrm>
                <a:off x="6950233" y="371735"/>
                <a:ext cx="39978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solidFill>
                      <a:schemeClr val="bg1"/>
                    </a:solidFill>
                  </a:rPr>
                  <a:t>éval : </a:t>
                </a:r>
                <a14:m>
                  <m:oMath xmlns:m="http://schemas.openxmlformats.org/officeDocument/2006/math">
                    <m:r>
                      <a:rPr lang="fr-FR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grilles</m:t>
                    </m:r>
                    <m:r>
                      <a:rPr lang="fr-FR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fr-FR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A43AA8E8-A380-5FC4-0AC7-5C640E3F5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233" y="371735"/>
                <a:ext cx="3997841" cy="523220"/>
              </a:xfrm>
              <a:prstGeom prst="rect">
                <a:avLst/>
              </a:prstGeom>
              <a:blipFill>
                <a:blip r:embed="rId7"/>
                <a:stretch>
                  <a:fillRect l="-3049" t="-11628" b="-325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BD58E482-B0F8-7714-FC8D-7595753A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84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1051" y="342100"/>
            <a:ext cx="6638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 Algorithme </a:t>
            </a:r>
            <a:r>
              <a:rPr lang="fr-FR" sz="4000" dirty="0" err="1">
                <a:solidFill>
                  <a:schemeClr val="bg1"/>
                </a:solidFill>
              </a:rPr>
              <a:t>Minmax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FB8EC-3346-8B03-EA5B-F7CFD0E186DD}"/>
              </a:ext>
            </a:extLst>
          </p:cNvPr>
          <p:cNvSpPr/>
          <p:nvPr/>
        </p:nvSpPr>
        <p:spPr>
          <a:xfrm>
            <a:off x="5005813" y="1207548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496FAD0-EB94-CE8B-746F-D371C402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320" y="214420"/>
            <a:ext cx="2081992" cy="178822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3F464435-42E8-6C7B-2896-F59E0E794307}"/>
              </a:ext>
            </a:extLst>
          </p:cNvPr>
          <p:cNvSpPr txBox="1"/>
          <p:nvPr/>
        </p:nvSpPr>
        <p:spPr>
          <a:xfrm>
            <a:off x="6263347" y="226082"/>
            <a:ext cx="317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Évaluation de la grille ci-contre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FD84CD-68EC-6B41-A8C6-BF6E0C6E0B21}"/>
              </a:ext>
            </a:extLst>
          </p:cNvPr>
          <p:cNvSpPr/>
          <p:nvPr/>
        </p:nvSpPr>
        <p:spPr>
          <a:xfrm>
            <a:off x="7723956" y="2055221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86AFF5-E457-7A9C-0E70-411021B43C8B}"/>
              </a:ext>
            </a:extLst>
          </p:cNvPr>
          <p:cNvSpPr/>
          <p:nvPr/>
        </p:nvSpPr>
        <p:spPr>
          <a:xfrm>
            <a:off x="5005813" y="2665167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60FA5C-0E34-8503-A29E-82D2CD6375EE}"/>
              </a:ext>
            </a:extLst>
          </p:cNvPr>
          <p:cNvSpPr/>
          <p:nvPr/>
        </p:nvSpPr>
        <p:spPr>
          <a:xfrm>
            <a:off x="2534036" y="2069569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9CA456D1-1D6F-9BBE-56EC-5B95FDED69BB}"/>
              </a:ext>
            </a:extLst>
          </p:cNvPr>
          <p:cNvCxnSpPr>
            <a:cxnSpLocks/>
            <a:stCxn id="7" idx="1"/>
            <a:endCxn id="45" idx="0"/>
          </p:cNvCxnSpPr>
          <p:nvPr/>
        </p:nvCxnSpPr>
        <p:spPr>
          <a:xfrm flipH="1">
            <a:off x="2764075" y="1437589"/>
            <a:ext cx="2241739" cy="6319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7131A61-079C-E289-628E-F03CD269333B}"/>
              </a:ext>
            </a:extLst>
          </p:cNvPr>
          <p:cNvCxnSpPr>
            <a:cxnSpLocks/>
            <a:stCxn id="7" idx="3"/>
            <a:endCxn id="43" idx="0"/>
          </p:cNvCxnSpPr>
          <p:nvPr/>
        </p:nvCxnSpPr>
        <p:spPr>
          <a:xfrm>
            <a:off x="5465889" y="1437587"/>
            <a:ext cx="2488105" cy="6176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6CA0141-5414-CBAF-2D3D-DBD5316DF1D5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5235848" y="1667626"/>
            <a:ext cx="0" cy="99754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8367C88-7AA6-D0F9-23BE-6F8629DCA15F}"/>
              </a:ext>
            </a:extLst>
          </p:cNvPr>
          <p:cNvSpPr/>
          <p:nvPr/>
        </p:nvSpPr>
        <p:spPr>
          <a:xfrm>
            <a:off x="1521969" y="3663232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69AE25-04BD-92D6-B162-9488F57235BD}"/>
              </a:ext>
            </a:extLst>
          </p:cNvPr>
          <p:cNvSpPr/>
          <p:nvPr/>
        </p:nvSpPr>
        <p:spPr>
          <a:xfrm>
            <a:off x="3515536" y="3675000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46F4089-F88D-08C6-7724-B06B129DA651}"/>
              </a:ext>
            </a:extLst>
          </p:cNvPr>
          <p:cNvSpPr/>
          <p:nvPr/>
        </p:nvSpPr>
        <p:spPr>
          <a:xfrm>
            <a:off x="8763232" y="3649447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56AE32-6512-A3FF-FC06-E2E89587CD35}"/>
              </a:ext>
            </a:extLst>
          </p:cNvPr>
          <p:cNvSpPr/>
          <p:nvPr/>
        </p:nvSpPr>
        <p:spPr>
          <a:xfrm>
            <a:off x="6742461" y="3649447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0E068BF-806E-D8EE-16D7-A961A62CC1A4}"/>
              </a:ext>
            </a:extLst>
          </p:cNvPr>
          <p:cNvSpPr/>
          <p:nvPr/>
        </p:nvSpPr>
        <p:spPr>
          <a:xfrm>
            <a:off x="1089349" y="5314785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4DBF75-F51B-B4D0-01A8-3069CA909920}"/>
              </a:ext>
            </a:extLst>
          </p:cNvPr>
          <p:cNvSpPr/>
          <p:nvPr/>
        </p:nvSpPr>
        <p:spPr>
          <a:xfrm>
            <a:off x="1983040" y="5314788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C0058B-ACE0-12D3-8DE0-EEDE104C9128}"/>
              </a:ext>
            </a:extLst>
          </p:cNvPr>
          <p:cNvSpPr/>
          <p:nvPr/>
        </p:nvSpPr>
        <p:spPr>
          <a:xfrm>
            <a:off x="3003764" y="5308608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BE2A9-B4A5-8BB0-EA78-6858B744034D}"/>
              </a:ext>
            </a:extLst>
          </p:cNvPr>
          <p:cNvSpPr/>
          <p:nvPr/>
        </p:nvSpPr>
        <p:spPr>
          <a:xfrm>
            <a:off x="4038581" y="5314789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4E7C8C-29DD-E537-34C5-0F6B597D6752}"/>
              </a:ext>
            </a:extLst>
          </p:cNvPr>
          <p:cNvSpPr/>
          <p:nvPr/>
        </p:nvSpPr>
        <p:spPr>
          <a:xfrm>
            <a:off x="8127671" y="5047280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E56AB7-70B9-BAD6-96C5-10848A06484F}"/>
              </a:ext>
            </a:extLst>
          </p:cNvPr>
          <p:cNvSpPr/>
          <p:nvPr/>
        </p:nvSpPr>
        <p:spPr>
          <a:xfrm>
            <a:off x="9366144" y="5037692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6102D97-B469-E9A5-AC28-210985DD5078}"/>
              </a:ext>
            </a:extLst>
          </p:cNvPr>
          <p:cNvSpPr txBox="1"/>
          <p:nvPr/>
        </p:nvSpPr>
        <p:spPr>
          <a:xfrm>
            <a:off x="6587436" y="1298290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22C5651-113A-8C99-0BA3-E328BC1F8306}"/>
              </a:ext>
            </a:extLst>
          </p:cNvPr>
          <p:cNvSpPr txBox="1"/>
          <p:nvPr/>
        </p:nvSpPr>
        <p:spPr>
          <a:xfrm>
            <a:off x="2965491" y="1392211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C4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A415395C-9834-70BA-2EE3-9E0B16136E25}"/>
              </a:ext>
            </a:extLst>
          </p:cNvPr>
          <p:cNvSpPr txBox="1"/>
          <p:nvPr/>
        </p:nvSpPr>
        <p:spPr>
          <a:xfrm>
            <a:off x="5205106" y="1767560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77DF87F5-6553-C094-6FE3-D72AF88292C3}"/>
              </a:ext>
            </a:extLst>
          </p:cNvPr>
          <p:cNvSpPr txBox="1"/>
          <p:nvPr/>
        </p:nvSpPr>
        <p:spPr>
          <a:xfrm>
            <a:off x="7035641" y="2622590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02762D9-1E9A-0186-BF2D-BC5DAED01B87}"/>
              </a:ext>
            </a:extLst>
          </p:cNvPr>
          <p:cNvCxnSpPr>
            <a:cxnSpLocks/>
            <a:stCxn id="56" idx="2"/>
            <a:endCxn id="75" idx="0"/>
          </p:cNvCxnSpPr>
          <p:nvPr/>
        </p:nvCxnSpPr>
        <p:spPr>
          <a:xfrm flipH="1">
            <a:off x="8357709" y="4109522"/>
            <a:ext cx="635561" cy="93775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70FBAE00-4D91-06DD-CA24-2212A0D49C6A}"/>
              </a:ext>
            </a:extLst>
          </p:cNvPr>
          <p:cNvCxnSpPr>
            <a:cxnSpLocks/>
            <a:stCxn id="43" idx="2"/>
            <a:endCxn id="56" idx="0"/>
          </p:cNvCxnSpPr>
          <p:nvPr/>
        </p:nvCxnSpPr>
        <p:spPr>
          <a:xfrm>
            <a:off x="7953991" y="2515298"/>
            <a:ext cx="1039276" cy="11341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2BAC1BC1-8E11-2EF7-7CA7-08C75C65EFB2}"/>
              </a:ext>
            </a:extLst>
          </p:cNvPr>
          <p:cNvCxnSpPr>
            <a:cxnSpLocks/>
            <a:stCxn id="43" idx="2"/>
            <a:endCxn id="57" idx="0"/>
          </p:cNvCxnSpPr>
          <p:nvPr/>
        </p:nvCxnSpPr>
        <p:spPr>
          <a:xfrm flipH="1">
            <a:off x="6972501" y="2515298"/>
            <a:ext cx="981495" cy="11341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8C25B06C-86E7-DDDC-A858-B261DF6936BE}"/>
              </a:ext>
            </a:extLst>
          </p:cNvPr>
          <p:cNvCxnSpPr>
            <a:cxnSpLocks/>
            <a:stCxn id="55" idx="2"/>
            <a:endCxn id="73" idx="0"/>
          </p:cNvCxnSpPr>
          <p:nvPr/>
        </p:nvCxnSpPr>
        <p:spPr>
          <a:xfrm flipH="1">
            <a:off x="3233802" y="4135074"/>
            <a:ext cx="511773" cy="11735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13C74D6F-0957-50FF-C157-A5C0E1614834}"/>
              </a:ext>
            </a:extLst>
          </p:cNvPr>
          <p:cNvCxnSpPr>
            <a:cxnSpLocks/>
            <a:stCxn id="55" idx="2"/>
            <a:endCxn id="74" idx="0"/>
          </p:cNvCxnSpPr>
          <p:nvPr/>
        </p:nvCxnSpPr>
        <p:spPr>
          <a:xfrm>
            <a:off x="3745575" y="4135075"/>
            <a:ext cx="523045" cy="11797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08D58906-1097-06BE-4F84-2A2EA9B74626}"/>
              </a:ext>
            </a:extLst>
          </p:cNvPr>
          <p:cNvCxnSpPr>
            <a:cxnSpLocks/>
            <a:stCxn id="56" idx="2"/>
            <a:endCxn id="76" idx="0"/>
          </p:cNvCxnSpPr>
          <p:nvPr/>
        </p:nvCxnSpPr>
        <p:spPr>
          <a:xfrm>
            <a:off x="8993272" y="4109520"/>
            <a:ext cx="602913" cy="9281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B3B443E0-7562-AD32-A324-77CBFC045F41}"/>
              </a:ext>
            </a:extLst>
          </p:cNvPr>
          <p:cNvCxnSpPr>
            <a:cxnSpLocks/>
            <a:stCxn id="45" idx="2"/>
            <a:endCxn id="54" idx="0"/>
          </p:cNvCxnSpPr>
          <p:nvPr/>
        </p:nvCxnSpPr>
        <p:spPr>
          <a:xfrm flipH="1">
            <a:off x="1752012" y="2529644"/>
            <a:ext cx="1012065" cy="113358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>
            <a:extLst>
              <a:ext uri="{FF2B5EF4-FFF2-40B4-BE49-F238E27FC236}">
                <a16:creationId xmlns:a16="http://schemas.microsoft.com/office/drawing/2014/main" id="{D4B185C4-31A0-3814-63CE-277492680DD1}"/>
              </a:ext>
            </a:extLst>
          </p:cNvPr>
          <p:cNvCxnSpPr>
            <a:cxnSpLocks/>
            <a:stCxn id="54" idx="2"/>
            <a:endCxn id="72" idx="0"/>
          </p:cNvCxnSpPr>
          <p:nvPr/>
        </p:nvCxnSpPr>
        <p:spPr>
          <a:xfrm>
            <a:off x="1752007" y="4123305"/>
            <a:ext cx="461068" cy="11914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A6E02F3-9873-D72E-8201-A55A9E3702B5}"/>
              </a:ext>
            </a:extLst>
          </p:cNvPr>
          <p:cNvCxnSpPr>
            <a:cxnSpLocks/>
            <a:stCxn id="54" idx="2"/>
            <a:endCxn id="71" idx="0"/>
          </p:cNvCxnSpPr>
          <p:nvPr/>
        </p:nvCxnSpPr>
        <p:spPr>
          <a:xfrm flipH="1">
            <a:off x="1319387" y="4123305"/>
            <a:ext cx="432620" cy="11914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FC4C2205-4341-781B-CEFC-516DC1A81B20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2764071" y="2529644"/>
            <a:ext cx="981500" cy="114535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ZoneTexte 121">
            <a:extLst>
              <a:ext uri="{FF2B5EF4-FFF2-40B4-BE49-F238E27FC236}">
                <a16:creationId xmlns:a16="http://schemas.microsoft.com/office/drawing/2014/main" id="{66E354F1-2A3D-9AD4-2774-D245A4AC1B95}"/>
              </a:ext>
            </a:extLst>
          </p:cNvPr>
          <p:cNvSpPr txBox="1"/>
          <p:nvPr/>
        </p:nvSpPr>
        <p:spPr>
          <a:xfrm>
            <a:off x="8357707" y="2478911"/>
            <a:ext cx="120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7C5EE78E-B756-E419-2AE2-9332075B331B}"/>
              </a:ext>
            </a:extLst>
          </p:cNvPr>
          <p:cNvSpPr txBox="1"/>
          <p:nvPr/>
        </p:nvSpPr>
        <p:spPr>
          <a:xfrm>
            <a:off x="8203604" y="4276154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C4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0942FB5A-FA26-4B50-7694-0BECEA7E866A}"/>
              </a:ext>
            </a:extLst>
          </p:cNvPr>
          <p:cNvSpPr txBox="1"/>
          <p:nvPr/>
        </p:nvSpPr>
        <p:spPr>
          <a:xfrm>
            <a:off x="9223305" y="4161323"/>
            <a:ext cx="120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387FF7E-29D7-DB53-D6F4-00A7BB703016}"/>
              </a:ext>
            </a:extLst>
          </p:cNvPr>
          <p:cNvSpPr txBox="1"/>
          <p:nvPr/>
        </p:nvSpPr>
        <p:spPr>
          <a:xfrm>
            <a:off x="9541971" y="1986278"/>
            <a:ext cx="224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0  1  2  3  4  5  6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268BF44-6242-EFF1-4650-82813339FECC}"/>
              </a:ext>
            </a:extLst>
          </p:cNvPr>
          <p:cNvSpPr txBox="1"/>
          <p:nvPr/>
        </p:nvSpPr>
        <p:spPr>
          <a:xfrm>
            <a:off x="1041255" y="4420654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B9F006A0-3BD7-46D3-AA35-85639FABFA93}"/>
              </a:ext>
            </a:extLst>
          </p:cNvPr>
          <p:cNvSpPr txBox="1"/>
          <p:nvPr/>
        </p:nvSpPr>
        <p:spPr>
          <a:xfrm>
            <a:off x="1169435" y="2418192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2849E7CE-7880-12E9-5B3E-C2CC7F9A95EF}"/>
              </a:ext>
            </a:extLst>
          </p:cNvPr>
          <p:cNvSpPr txBox="1"/>
          <p:nvPr/>
        </p:nvSpPr>
        <p:spPr>
          <a:xfrm>
            <a:off x="1942325" y="4190281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611424D5-E02E-2E95-B0C8-E84C189B2523}"/>
              </a:ext>
            </a:extLst>
          </p:cNvPr>
          <p:cNvSpPr txBox="1"/>
          <p:nvPr/>
        </p:nvSpPr>
        <p:spPr>
          <a:xfrm>
            <a:off x="3098172" y="4537174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C5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B153135-C8F1-F105-4B83-07BD590E8F61}"/>
              </a:ext>
            </a:extLst>
          </p:cNvPr>
          <p:cNvSpPr txBox="1"/>
          <p:nvPr/>
        </p:nvSpPr>
        <p:spPr>
          <a:xfrm>
            <a:off x="3990010" y="4295209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5413ECE1-4C89-6861-4773-B4588CACCF31}"/>
              </a:ext>
            </a:extLst>
          </p:cNvPr>
          <p:cNvSpPr txBox="1"/>
          <p:nvPr/>
        </p:nvSpPr>
        <p:spPr>
          <a:xfrm>
            <a:off x="3330663" y="2682706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pic>
        <p:nvPicPr>
          <p:cNvPr id="183" name="Image 182">
            <a:extLst>
              <a:ext uri="{FF2B5EF4-FFF2-40B4-BE49-F238E27FC236}">
                <a16:creationId xmlns:a16="http://schemas.microsoft.com/office/drawing/2014/main" id="{EA1E5125-AC79-B96A-BA25-BCE3402C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70" y="4194954"/>
            <a:ext cx="1727991" cy="1483943"/>
          </a:xfrm>
          <a:prstGeom prst="rect">
            <a:avLst/>
          </a:prstGeom>
        </p:spPr>
      </p:pic>
      <p:sp>
        <p:nvSpPr>
          <p:cNvPr id="184" name="ZoneTexte 183">
            <a:extLst>
              <a:ext uri="{FF2B5EF4-FFF2-40B4-BE49-F238E27FC236}">
                <a16:creationId xmlns:a16="http://schemas.microsoft.com/office/drawing/2014/main" id="{380943DC-24F2-171B-BAB8-14E8FE90EDF4}"/>
              </a:ext>
            </a:extLst>
          </p:cNvPr>
          <p:cNvSpPr txBox="1"/>
          <p:nvPr/>
        </p:nvSpPr>
        <p:spPr>
          <a:xfrm>
            <a:off x="4704828" y="3147258"/>
            <a:ext cx="109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59C539A4-5597-9CE9-8F63-272C453150EA}"/>
              </a:ext>
            </a:extLst>
          </p:cNvPr>
          <p:cNvSpPr/>
          <p:nvPr/>
        </p:nvSpPr>
        <p:spPr>
          <a:xfrm>
            <a:off x="4399026" y="2499320"/>
            <a:ext cx="1734591" cy="144345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05F574CC-72B5-54C5-B98A-D9E01B1BCE61}"/>
              </a:ext>
            </a:extLst>
          </p:cNvPr>
          <p:cNvSpPr txBox="1"/>
          <p:nvPr/>
        </p:nvSpPr>
        <p:spPr>
          <a:xfrm>
            <a:off x="150005" y="4229987"/>
            <a:ext cx="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MAX</a:t>
            </a:r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53210315-BF1A-EA52-3A4E-B8343E526279}"/>
              </a:ext>
            </a:extLst>
          </p:cNvPr>
          <p:cNvSpPr txBox="1"/>
          <p:nvPr/>
        </p:nvSpPr>
        <p:spPr>
          <a:xfrm>
            <a:off x="160924" y="2821206"/>
            <a:ext cx="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MIN</a:t>
            </a: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98659189-73CA-D24B-86E6-367FB3BDA004}"/>
              </a:ext>
            </a:extLst>
          </p:cNvPr>
          <p:cNvSpPr txBox="1"/>
          <p:nvPr/>
        </p:nvSpPr>
        <p:spPr>
          <a:xfrm>
            <a:off x="187028" y="1475718"/>
            <a:ext cx="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MAX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141E91-A3F2-D0D8-479E-6CA1487A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16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1051" y="342100"/>
            <a:ext cx="6638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 Algorithme </a:t>
            </a:r>
            <a:r>
              <a:rPr lang="fr-FR" sz="4000" dirty="0" err="1">
                <a:solidFill>
                  <a:schemeClr val="bg1"/>
                </a:solidFill>
              </a:rPr>
              <a:t>Minmax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FB8EC-3346-8B03-EA5B-F7CFD0E186DD}"/>
              </a:ext>
            </a:extLst>
          </p:cNvPr>
          <p:cNvSpPr/>
          <p:nvPr/>
        </p:nvSpPr>
        <p:spPr>
          <a:xfrm>
            <a:off x="5005813" y="1207548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496FAD0-EB94-CE8B-746F-D371C402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320" y="214420"/>
            <a:ext cx="2081992" cy="178822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3F464435-42E8-6C7B-2896-F59E0E794307}"/>
              </a:ext>
            </a:extLst>
          </p:cNvPr>
          <p:cNvSpPr txBox="1"/>
          <p:nvPr/>
        </p:nvSpPr>
        <p:spPr>
          <a:xfrm>
            <a:off x="6263347" y="226082"/>
            <a:ext cx="317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Évaluation de la grille ci-contre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FD84CD-68EC-6B41-A8C6-BF6E0C6E0B21}"/>
              </a:ext>
            </a:extLst>
          </p:cNvPr>
          <p:cNvSpPr/>
          <p:nvPr/>
        </p:nvSpPr>
        <p:spPr>
          <a:xfrm>
            <a:off x="7723956" y="2055221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cs typeface="Calibri"/>
              </a:rPr>
              <a:t>-1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86AFF5-E457-7A9C-0E70-411021B43C8B}"/>
              </a:ext>
            </a:extLst>
          </p:cNvPr>
          <p:cNvSpPr/>
          <p:nvPr/>
        </p:nvSpPr>
        <p:spPr>
          <a:xfrm>
            <a:off x="5005813" y="2665167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60FA5C-0E34-8503-A29E-82D2CD6375EE}"/>
              </a:ext>
            </a:extLst>
          </p:cNvPr>
          <p:cNvSpPr/>
          <p:nvPr/>
        </p:nvSpPr>
        <p:spPr>
          <a:xfrm>
            <a:off x="2534036" y="2069569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9CA456D1-1D6F-9BBE-56EC-5B95FDED69BB}"/>
              </a:ext>
            </a:extLst>
          </p:cNvPr>
          <p:cNvCxnSpPr>
            <a:cxnSpLocks/>
            <a:stCxn id="7" idx="1"/>
            <a:endCxn id="45" idx="0"/>
          </p:cNvCxnSpPr>
          <p:nvPr/>
        </p:nvCxnSpPr>
        <p:spPr>
          <a:xfrm flipH="1">
            <a:off x="2764075" y="1437589"/>
            <a:ext cx="2241739" cy="6319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67131A61-079C-E289-628E-F03CD269333B}"/>
              </a:ext>
            </a:extLst>
          </p:cNvPr>
          <p:cNvCxnSpPr>
            <a:cxnSpLocks/>
            <a:stCxn id="7" idx="3"/>
            <a:endCxn id="43" idx="0"/>
          </p:cNvCxnSpPr>
          <p:nvPr/>
        </p:nvCxnSpPr>
        <p:spPr>
          <a:xfrm>
            <a:off x="5465889" y="1437587"/>
            <a:ext cx="2488105" cy="6176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6CA0141-5414-CBAF-2D3D-DBD5316DF1D5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>
            <a:off x="5235848" y="1667626"/>
            <a:ext cx="0" cy="99754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8367C88-7AA6-D0F9-23BE-6F8629DCA15F}"/>
              </a:ext>
            </a:extLst>
          </p:cNvPr>
          <p:cNvSpPr/>
          <p:nvPr/>
        </p:nvSpPr>
        <p:spPr>
          <a:xfrm>
            <a:off x="1521969" y="3663232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69AE25-04BD-92D6-B162-9488F57235BD}"/>
              </a:ext>
            </a:extLst>
          </p:cNvPr>
          <p:cNvSpPr/>
          <p:nvPr/>
        </p:nvSpPr>
        <p:spPr>
          <a:xfrm>
            <a:off x="3515536" y="3675000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46F4089-F88D-08C6-7724-B06B129DA651}"/>
              </a:ext>
            </a:extLst>
          </p:cNvPr>
          <p:cNvSpPr/>
          <p:nvPr/>
        </p:nvSpPr>
        <p:spPr>
          <a:xfrm>
            <a:off x="8763232" y="3649447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56AE32-6512-A3FF-FC06-E2E89587CD35}"/>
              </a:ext>
            </a:extLst>
          </p:cNvPr>
          <p:cNvSpPr/>
          <p:nvPr/>
        </p:nvSpPr>
        <p:spPr>
          <a:xfrm>
            <a:off x="6742461" y="3649447"/>
            <a:ext cx="460075" cy="4600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dirty="0">
                <a:solidFill>
                  <a:schemeClr val="tx1"/>
                </a:solidFill>
                <a:cs typeface="Calibri"/>
              </a:rPr>
              <a:t>-1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0E068BF-806E-D8EE-16D7-A961A62CC1A4}"/>
              </a:ext>
            </a:extLst>
          </p:cNvPr>
          <p:cNvSpPr/>
          <p:nvPr/>
        </p:nvSpPr>
        <p:spPr>
          <a:xfrm>
            <a:off x="1089349" y="5314785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4DBF75-F51B-B4D0-01A8-3069CA909920}"/>
              </a:ext>
            </a:extLst>
          </p:cNvPr>
          <p:cNvSpPr/>
          <p:nvPr/>
        </p:nvSpPr>
        <p:spPr>
          <a:xfrm>
            <a:off x="1983040" y="5314788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C0058B-ACE0-12D3-8DE0-EEDE104C9128}"/>
              </a:ext>
            </a:extLst>
          </p:cNvPr>
          <p:cNvSpPr/>
          <p:nvPr/>
        </p:nvSpPr>
        <p:spPr>
          <a:xfrm>
            <a:off x="3003764" y="5308608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2BE2A9-B4A5-8BB0-EA78-6858B744034D}"/>
              </a:ext>
            </a:extLst>
          </p:cNvPr>
          <p:cNvSpPr/>
          <p:nvPr/>
        </p:nvSpPr>
        <p:spPr>
          <a:xfrm>
            <a:off x="4038581" y="5314789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4E7C8C-29DD-E537-34C5-0F6B597D6752}"/>
              </a:ext>
            </a:extLst>
          </p:cNvPr>
          <p:cNvSpPr/>
          <p:nvPr/>
        </p:nvSpPr>
        <p:spPr>
          <a:xfrm>
            <a:off x="8127671" y="5047280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1</a:t>
            </a:r>
            <a:endParaRPr lang="fr-FR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E56AB7-70B9-BAD6-96C5-10848A06484F}"/>
              </a:ext>
            </a:extLst>
          </p:cNvPr>
          <p:cNvSpPr/>
          <p:nvPr/>
        </p:nvSpPr>
        <p:spPr>
          <a:xfrm>
            <a:off x="9366144" y="5037692"/>
            <a:ext cx="460075" cy="4600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cs typeface="Calibri"/>
              </a:rPr>
              <a:t>0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6102D97-B469-E9A5-AC28-210985DD5078}"/>
              </a:ext>
            </a:extLst>
          </p:cNvPr>
          <p:cNvSpPr txBox="1"/>
          <p:nvPr/>
        </p:nvSpPr>
        <p:spPr>
          <a:xfrm>
            <a:off x="6587436" y="1298290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822C5651-113A-8C99-0BA3-E328BC1F8306}"/>
              </a:ext>
            </a:extLst>
          </p:cNvPr>
          <p:cNvSpPr txBox="1"/>
          <p:nvPr/>
        </p:nvSpPr>
        <p:spPr>
          <a:xfrm>
            <a:off x="2965491" y="1392211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C4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A415395C-9834-70BA-2EE3-9E0B16136E25}"/>
              </a:ext>
            </a:extLst>
          </p:cNvPr>
          <p:cNvSpPr txBox="1"/>
          <p:nvPr/>
        </p:nvSpPr>
        <p:spPr>
          <a:xfrm>
            <a:off x="5205106" y="1767560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77DF87F5-6553-C094-6FE3-D72AF88292C3}"/>
              </a:ext>
            </a:extLst>
          </p:cNvPr>
          <p:cNvSpPr txBox="1"/>
          <p:nvPr/>
        </p:nvSpPr>
        <p:spPr>
          <a:xfrm>
            <a:off x="7035641" y="2622590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02762D9-1E9A-0186-BF2D-BC5DAED01B87}"/>
              </a:ext>
            </a:extLst>
          </p:cNvPr>
          <p:cNvCxnSpPr>
            <a:cxnSpLocks/>
            <a:stCxn id="56" idx="2"/>
            <a:endCxn id="75" idx="0"/>
          </p:cNvCxnSpPr>
          <p:nvPr/>
        </p:nvCxnSpPr>
        <p:spPr>
          <a:xfrm flipH="1">
            <a:off x="8357709" y="4109522"/>
            <a:ext cx="635561" cy="93775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70FBAE00-4D91-06DD-CA24-2212A0D49C6A}"/>
              </a:ext>
            </a:extLst>
          </p:cNvPr>
          <p:cNvCxnSpPr>
            <a:cxnSpLocks/>
            <a:stCxn id="43" idx="2"/>
            <a:endCxn id="56" idx="0"/>
          </p:cNvCxnSpPr>
          <p:nvPr/>
        </p:nvCxnSpPr>
        <p:spPr>
          <a:xfrm>
            <a:off x="7953991" y="2515298"/>
            <a:ext cx="1039276" cy="11341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2BAC1BC1-8E11-2EF7-7CA7-08C75C65EFB2}"/>
              </a:ext>
            </a:extLst>
          </p:cNvPr>
          <p:cNvCxnSpPr>
            <a:cxnSpLocks/>
            <a:stCxn id="43" idx="2"/>
            <a:endCxn id="57" idx="0"/>
          </p:cNvCxnSpPr>
          <p:nvPr/>
        </p:nvCxnSpPr>
        <p:spPr>
          <a:xfrm flipH="1">
            <a:off x="6972501" y="2515298"/>
            <a:ext cx="981495" cy="11341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8C25B06C-86E7-DDDC-A858-B261DF6936BE}"/>
              </a:ext>
            </a:extLst>
          </p:cNvPr>
          <p:cNvCxnSpPr>
            <a:cxnSpLocks/>
            <a:stCxn id="55" idx="2"/>
            <a:endCxn id="73" idx="0"/>
          </p:cNvCxnSpPr>
          <p:nvPr/>
        </p:nvCxnSpPr>
        <p:spPr>
          <a:xfrm flipH="1">
            <a:off x="3233802" y="4135074"/>
            <a:ext cx="511773" cy="11735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13C74D6F-0957-50FF-C157-A5C0E1614834}"/>
              </a:ext>
            </a:extLst>
          </p:cNvPr>
          <p:cNvCxnSpPr>
            <a:cxnSpLocks/>
            <a:stCxn id="55" idx="2"/>
            <a:endCxn id="74" idx="0"/>
          </p:cNvCxnSpPr>
          <p:nvPr/>
        </p:nvCxnSpPr>
        <p:spPr>
          <a:xfrm>
            <a:off x="3745575" y="4135075"/>
            <a:ext cx="523045" cy="117971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08D58906-1097-06BE-4F84-2A2EA9B74626}"/>
              </a:ext>
            </a:extLst>
          </p:cNvPr>
          <p:cNvCxnSpPr>
            <a:cxnSpLocks/>
            <a:stCxn id="56" idx="2"/>
            <a:endCxn id="76" idx="0"/>
          </p:cNvCxnSpPr>
          <p:nvPr/>
        </p:nvCxnSpPr>
        <p:spPr>
          <a:xfrm>
            <a:off x="8993272" y="4109520"/>
            <a:ext cx="602913" cy="92817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B3B443E0-7562-AD32-A324-77CBFC045F41}"/>
              </a:ext>
            </a:extLst>
          </p:cNvPr>
          <p:cNvCxnSpPr>
            <a:cxnSpLocks/>
            <a:stCxn id="45" idx="2"/>
            <a:endCxn id="54" idx="0"/>
          </p:cNvCxnSpPr>
          <p:nvPr/>
        </p:nvCxnSpPr>
        <p:spPr>
          <a:xfrm flipH="1">
            <a:off x="1752012" y="2529644"/>
            <a:ext cx="1012065" cy="113358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>
            <a:extLst>
              <a:ext uri="{FF2B5EF4-FFF2-40B4-BE49-F238E27FC236}">
                <a16:creationId xmlns:a16="http://schemas.microsoft.com/office/drawing/2014/main" id="{D4B185C4-31A0-3814-63CE-277492680DD1}"/>
              </a:ext>
            </a:extLst>
          </p:cNvPr>
          <p:cNvCxnSpPr>
            <a:cxnSpLocks/>
            <a:stCxn id="54" idx="2"/>
            <a:endCxn id="72" idx="0"/>
          </p:cNvCxnSpPr>
          <p:nvPr/>
        </p:nvCxnSpPr>
        <p:spPr>
          <a:xfrm>
            <a:off x="1752007" y="4123305"/>
            <a:ext cx="461068" cy="11914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A6E02F3-9873-D72E-8201-A55A9E3702B5}"/>
              </a:ext>
            </a:extLst>
          </p:cNvPr>
          <p:cNvCxnSpPr>
            <a:cxnSpLocks/>
            <a:stCxn id="54" idx="2"/>
            <a:endCxn id="71" idx="0"/>
          </p:cNvCxnSpPr>
          <p:nvPr/>
        </p:nvCxnSpPr>
        <p:spPr>
          <a:xfrm flipH="1">
            <a:off x="1319387" y="4123305"/>
            <a:ext cx="432620" cy="11914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FC4C2205-4341-781B-CEFC-516DC1A81B20}"/>
              </a:ext>
            </a:extLst>
          </p:cNvPr>
          <p:cNvCxnSpPr>
            <a:cxnSpLocks/>
            <a:stCxn id="45" idx="2"/>
            <a:endCxn id="55" idx="0"/>
          </p:cNvCxnSpPr>
          <p:nvPr/>
        </p:nvCxnSpPr>
        <p:spPr>
          <a:xfrm>
            <a:off x="2764071" y="2529644"/>
            <a:ext cx="981500" cy="114535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ZoneTexte 121">
            <a:extLst>
              <a:ext uri="{FF2B5EF4-FFF2-40B4-BE49-F238E27FC236}">
                <a16:creationId xmlns:a16="http://schemas.microsoft.com/office/drawing/2014/main" id="{66E354F1-2A3D-9AD4-2774-D245A4AC1B95}"/>
              </a:ext>
            </a:extLst>
          </p:cNvPr>
          <p:cNvSpPr txBox="1"/>
          <p:nvPr/>
        </p:nvSpPr>
        <p:spPr>
          <a:xfrm>
            <a:off x="8357707" y="2478911"/>
            <a:ext cx="120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7C5EE78E-B756-E419-2AE2-9332075B331B}"/>
              </a:ext>
            </a:extLst>
          </p:cNvPr>
          <p:cNvSpPr txBox="1"/>
          <p:nvPr/>
        </p:nvSpPr>
        <p:spPr>
          <a:xfrm>
            <a:off x="8203604" y="4276154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C4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0942FB5A-FA26-4B50-7694-0BECEA7E866A}"/>
              </a:ext>
            </a:extLst>
          </p:cNvPr>
          <p:cNvSpPr txBox="1"/>
          <p:nvPr/>
        </p:nvSpPr>
        <p:spPr>
          <a:xfrm>
            <a:off x="9223305" y="4161323"/>
            <a:ext cx="120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6387FF7E-29D7-DB53-D6F4-00A7BB703016}"/>
              </a:ext>
            </a:extLst>
          </p:cNvPr>
          <p:cNvSpPr txBox="1"/>
          <p:nvPr/>
        </p:nvSpPr>
        <p:spPr>
          <a:xfrm>
            <a:off x="9541971" y="1986278"/>
            <a:ext cx="224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0  1  2  3  4  5  6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5268BF44-6242-EFF1-4650-82813339FECC}"/>
              </a:ext>
            </a:extLst>
          </p:cNvPr>
          <p:cNvSpPr txBox="1"/>
          <p:nvPr/>
        </p:nvSpPr>
        <p:spPr>
          <a:xfrm>
            <a:off x="1041255" y="4420654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B9F006A0-3BD7-46D3-AA35-85639FABFA93}"/>
              </a:ext>
            </a:extLst>
          </p:cNvPr>
          <p:cNvSpPr txBox="1"/>
          <p:nvPr/>
        </p:nvSpPr>
        <p:spPr>
          <a:xfrm>
            <a:off x="1169435" y="2418192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2849E7CE-7880-12E9-5B3E-C2CC7F9A95EF}"/>
              </a:ext>
            </a:extLst>
          </p:cNvPr>
          <p:cNvSpPr txBox="1"/>
          <p:nvPr/>
        </p:nvSpPr>
        <p:spPr>
          <a:xfrm>
            <a:off x="1942325" y="4190281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611424D5-E02E-2E95-B0C8-E84C189B2523}"/>
              </a:ext>
            </a:extLst>
          </p:cNvPr>
          <p:cNvSpPr txBox="1"/>
          <p:nvPr/>
        </p:nvSpPr>
        <p:spPr>
          <a:xfrm>
            <a:off x="3098172" y="4537174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C5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3B153135-C8F1-F105-4B83-07BD590E8F61}"/>
              </a:ext>
            </a:extLst>
          </p:cNvPr>
          <p:cNvSpPr txBox="1"/>
          <p:nvPr/>
        </p:nvSpPr>
        <p:spPr>
          <a:xfrm>
            <a:off x="3990010" y="4295209"/>
            <a:ext cx="114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Autres Colonnes</a:t>
            </a:r>
          </a:p>
        </p:txBody>
      </p:sp>
      <p:sp>
        <p:nvSpPr>
          <p:cNvPr id="181" name="ZoneTexte 180">
            <a:extLst>
              <a:ext uri="{FF2B5EF4-FFF2-40B4-BE49-F238E27FC236}">
                <a16:creationId xmlns:a16="http://schemas.microsoft.com/office/drawing/2014/main" id="{5413ECE1-4C89-6861-4773-B4588CACCF31}"/>
              </a:ext>
            </a:extLst>
          </p:cNvPr>
          <p:cNvSpPr txBox="1"/>
          <p:nvPr/>
        </p:nvSpPr>
        <p:spPr>
          <a:xfrm>
            <a:off x="3330663" y="2682706"/>
            <a:ext cx="45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C1</a:t>
            </a:r>
          </a:p>
        </p:txBody>
      </p:sp>
      <p:pic>
        <p:nvPicPr>
          <p:cNvPr id="183" name="Image 182">
            <a:extLst>
              <a:ext uri="{FF2B5EF4-FFF2-40B4-BE49-F238E27FC236}">
                <a16:creationId xmlns:a16="http://schemas.microsoft.com/office/drawing/2014/main" id="{EA1E5125-AC79-B96A-BA25-BCE3402C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70" y="4194954"/>
            <a:ext cx="1727991" cy="1483943"/>
          </a:xfrm>
          <a:prstGeom prst="rect">
            <a:avLst/>
          </a:prstGeom>
        </p:spPr>
      </p:pic>
      <p:sp>
        <p:nvSpPr>
          <p:cNvPr id="184" name="ZoneTexte 183">
            <a:extLst>
              <a:ext uri="{FF2B5EF4-FFF2-40B4-BE49-F238E27FC236}">
                <a16:creationId xmlns:a16="http://schemas.microsoft.com/office/drawing/2014/main" id="{380943DC-24F2-171B-BAB8-14E8FE90EDF4}"/>
              </a:ext>
            </a:extLst>
          </p:cNvPr>
          <p:cNvSpPr txBox="1"/>
          <p:nvPr/>
        </p:nvSpPr>
        <p:spPr>
          <a:xfrm>
            <a:off x="4704828" y="3147258"/>
            <a:ext cx="109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59C539A4-5597-9CE9-8F63-272C453150EA}"/>
              </a:ext>
            </a:extLst>
          </p:cNvPr>
          <p:cNvSpPr/>
          <p:nvPr/>
        </p:nvSpPr>
        <p:spPr>
          <a:xfrm>
            <a:off x="4399026" y="2499320"/>
            <a:ext cx="1734591" cy="144345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05F574CC-72B5-54C5-B98A-D9E01B1BCE61}"/>
              </a:ext>
            </a:extLst>
          </p:cNvPr>
          <p:cNvSpPr txBox="1"/>
          <p:nvPr/>
        </p:nvSpPr>
        <p:spPr>
          <a:xfrm>
            <a:off x="150005" y="4229987"/>
            <a:ext cx="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MAX</a:t>
            </a:r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53210315-BF1A-EA52-3A4E-B8343E526279}"/>
              </a:ext>
            </a:extLst>
          </p:cNvPr>
          <p:cNvSpPr txBox="1"/>
          <p:nvPr/>
        </p:nvSpPr>
        <p:spPr>
          <a:xfrm>
            <a:off x="160924" y="2821206"/>
            <a:ext cx="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MIN</a:t>
            </a:r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98659189-73CA-D24B-86E6-367FB3BDA004}"/>
              </a:ext>
            </a:extLst>
          </p:cNvPr>
          <p:cNvSpPr txBox="1"/>
          <p:nvPr/>
        </p:nvSpPr>
        <p:spPr>
          <a:xfrm>
            <a:off x="187028" y="1475718"/>
            <a:ext cx="90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MAX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D54C8FE-0B02-B612-B9BA-40FEFFCA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1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17457" y="260493"/>
            <a:ext cx="6078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 Premiers tests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2F3FB8F-C13A-2C1D-EABB-1B52AE9BB29D}"/>
              </a:ext>
            </a:extLst>
          </p:cNvPr>
          <p:cNvSpPr txBox="1"/>
          <p:nvPr/>
        </p:nvSpPr>
        <p:spPr>
          <a:xfrm>
            <a:off x="868496" y="968379"/>
            <a:ext cx="6144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Piège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contré</a:t>
            </a:r>
            <a:r>
              <a:rPr lang="en-US" dirty="0">
                <a:solidFill>
                  <a:schemeClr val="bg1"/>
                </a:solidFill>
              </a:rPr>
              <a:t> à </a:t>
            </a:r>
            <a:r>
              <a:rPr lang="en-US" dirty="0" err="1">
                <a:solidFill>
                  <a:schemeClr val="bg1"/>
                </a:solidFill>
              </a:rPr>
              <a:t>partir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d’une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profondeur</a:t>
            </a:r>
            <a:r>
              <a:rPr lang="en-US" dirty="0">
                <a:solidFill>
                  <a:schemeClr val="bg1"/>
                </a:solidFill>
              </a:rPr>
              <a:t> supérieure </a:t>
            </a:r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égale</a:t>
            </a:r>
            <a:r>
              <a:rPr lang="en-US" dirty="0">
                <a:solidFill>
                  <a:schemeClr val="bg1"/>
                </a:solidFill>
              </a:rPr>
              <a:t> à 4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3B0734-999F-5078-C838-25528A96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8</a:t>
            </a:fld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B4A94D6-3668-9AE0-B9E8-7CC32E79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62" y="1675652"/>
            <a:ext cx="2412455" cy="207010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481066B-BCD0-1610-5C16-57EA07185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19" y="1675652"/>
            <a:ext cx="2412455" cy="207010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5DEB7EE-C733-3BA5-2BF7-56F8293BD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476" y="1675364"/>
            <a:ext cx="2412456" cy="206945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587AC71-C212-FC45-A4BD-DB134D016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257" y="1674715"/>
            <a:ext cx="2410925" cy="20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8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12A977-65E1-E199-CBAA-4BEF6CC84C30}"/>
                  </a:ext>
                </a:extLst>
              </p:cNvPr>
              <p:cNvSpPr txBox="1"/>
              <p:nvPr/>
            </p:nvSpPr>
            <p:spPr>
              <a:xfrm>
                <a:off x="521849" y="888639"/>
                <a:ext cx="7463202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 err="1">
                    <a:solidFill>
                      <a:schemeClr val="bg1"/>
                    </a:solidFill>
                  </a:rPr>
                  <a:t>Contré</a:t>
                </a:r>
                <a:r>
                  <a:rPr lang="en-US" sz="2000" dirty="0">
                    <a:solidFill>
                      <a:schemeClr val="bg1"/>
                    </a:solidFill>
                  </a:rPr>
                  <a:t> pour : 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profondeur</m:t>
                    </m:r>
                    <m:r>
                      <a:rPr lang="en-US" sz="2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fr-FR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  (environ 30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secondes</a:t>
                </a:r>
                <a:r>
                  <a:rPr lang="en-US" sz="2000" dirty="0">
                    <a:solidFill>
                      <a:schemeClr val="bg1"/>
                    </a:solidFill>
                  </a:rPr>
                  <a:t> par coup) </a:t>
                </a:r>
                <a:endParaRPr lang="en-US" sz="2000" dirty="0">
                  <a:solidFill>
                    <a:schemeClr val="bg1"/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512A977-65E1-E199-CBAA-4BEF6CC8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49" y="888639"/>
                <a:ext cx="7463202" cy="400110"/>
              </a:xfrm>
              <a:prstGeom prst="rect">
                <a:avLst/>
              </a:prstGeom>
              <a:blipFill>
                <a:blip r:embed="rId3"/>
                <a:stretch>
                  <a:fillRect l="-899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7F989A-AF07-AED3-BE24-CA5648F6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90AD5-D368-433C-99DA-8E4BF6BDB3E5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BD3184-3D4A-DA7C-B230-6A394B8E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64" y="1851995"/>
            <a:ext cx="2207764" cy="18938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DE1B35F-6261-9157-39ED-B563A9316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218" y="1851995"/>
            <a:ext cx="2207764" cy="189386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578DF16-0701-B98E-136E-0FB62B5E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295" y="1851995"/>
            <a:ext cx="2207072" cy="18938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3D9DBEA-FF0B-B2E0-A417-B76C7B519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64" y="4095276"/>
            <a:ext cx="2207764" cy="189595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604E976-C0A8-A46A-122A-5C2AA192CC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140" y="4109750"/>
            <a:ext cx="2207765" cy="189416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628D6F5-B399-FB67-A76E-86D6713FBD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217" y="4109750"/>
            <a:ext cx="2218794" cy="19078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E678448-7D1C-BDB4-DC57-0120F2F2D9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6323" y="4089408"/>
            <a:ext cx="2218795" cy="190182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6C4E98B-9714-DABB-E5D7-6ABD1100D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141" y="1851995"/>
            <a:ext cx="2207764" cy="189386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0C8C4E9-4404-E53F-3CA7-6C73D4A20446}"/>
              </a:ext>
            </a:extLst>
          </p:cNvPr>
          <p:cNvSpPr txBox="1"/>
          <p:nvPr/>
        </p:nvSpPr>
        <p:spPr>
          <a:xfrm>
            <a:off x="559064" y="180753"/>
            <a:ext cx="3051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Piège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C4294B7-473B-0386-5895-F3EC01BF453E}"/>
              </a:ext>
            </a:extLst>
          </p:cNvPr>
          <p:cNvSpPr txBox="1"/>
          <p:nvPr/>
        </p:nvSpPr>
        <p:spPr>
          <a:xfrm>
            <a:off x="645306" y="6017577"/>
            <a:ext cx="20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Le Bot abandonne</a:t>
            </a:r>
          </a:p>
        </p:txBody>
      </p:sp>
    </p:spTree>
    <p:extLst>
      <p:ext uri="{BB962C8B-B14F-4D97-AF65-F5344CB8AC3E}">
        <p14:creationId xmlns:p14="http://schemas.microsoft.com/office/powerpoint/2010/main" val="1360050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22979</TotalTime>
  <Words>540</Words>
  <Application>Microsoft Office PowerPoint</Application>
  <PresentationFormat>Grand écran</PresentationFormat>
  <Paragraphs>209</Paragraphs>
  <Slides>38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Aptos</vt:lpstr>
      <vt:lpstr>Arial</vt:lpstr>
      <vt:lpstr>Calibri</vt:lpstr>
      <vt:lpstr>Calibri Light</vt:lpstr>
      <vt:lpstr>Cambria Math</vt:lpstr>
      <vt:lpstr>Courier New,monospace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Complexité en temps de chaque algorithme en fonction de la profondeur</vt:lpstr>
      <vt:lpstr>Présentation PowerPoint</vt:lpstr>
      <vt:lpstr>Conclusion</vt:lpstr>
      <vt:lpstr>Annexe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Seconds Programme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CAHON Eliot</dc:creator>
  <cp:lastModifiedBy>CAHON Eliot</cp:lastModifiedBy>
  <cp:revision>536</cp:revision>
  <dcterms:created xsi:type="dcterms:W3CDTF">2024-03-13T06:53:39Z</dcterms:created>
  <dcterms:modified xsi:type="dcterms:W3CDTF">2024-06-10T21:46:55Z</dcterms:modified>
</cp:coreProperties>
</file>